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6" r:id="rId2"/>
    <p:sldId id="288" r:id="rId3"/>
    <p:sldId id="289" r:id="rId4"/>
    <p:sldId id="303" r:id="rId5"/>
    <p:sldId id="304" r:id="rId6"/>
    <p:sldId id="295" r:id="rId7"/>
    <p:sldId id="272" r:id="rId8"/>
    <p:sldId id="256" r:id="rId9"/>
    <p:sldId id="270" r:id="rId10"/>
    <p:sldId id="312" r:id="rId11"/>
    <p:sldId id="262" r:id="rId12"/>
    <p:sldId id="310" r:id="rId13"/>
    <p:sldId id="309" r:id="rId14"/>
    <p:sldId id="259" r:id="rId15"/>
    <p:sldId id="273" r:id="rId16"/>
    <p:sldId id="274" r:id="rId17"/>
    <p:sldId id="275" r:id="rId18"/>
    <p:sldId id="276" r:id="rId19"/>
    <p:sldId id="281" r:id="rId20"/>
    <p:sldId id="277" r:id="rId21"/>
    <p:sldId id="280" r:id="rId22"/>
    <p:sldId id="278" r:id="rId23"/>
    <p:sldId id="279" r:id="rId24"/>
    <p:sldId id="282" r:id="rId25"/>
    <p:sldId id="313" r:id="rId26"/>
    <p:sldId id="290" r:id="rId27"/>
    <p:sldId id="297" r:id="rId28"/>
    <p:sldId id="298" r:id="rId29"/>
    <p:sldId id="308" r:id="rId30"/>
    <p:sldId id="299" r:id="rId31"/>
    <p:sldId id="300" r:id="rId32"/>
    <p:sldId id="301" r:id="rId33"/>
    <p:sldId id="314" r:id="rId34"/>
    <p:sldId id="302" r:id="rId35"/>
    <p:sldId id="291" r:id="rId36"/>
    <p:sldId id="305" r:id="rId37"/>
    <p:sldId id="266" r:id="rId38"/>
    <p:sldId id="306" r:id="rId39"/>
    <p:sldId id="307" r:id="rId40"/>
    <p:sldId id="294" r:id="rId41"/>
    <p:sldId id="284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" initials="K" lastIdx="2" clrIdx="0">
    <p:extLst>
      <p:ext uri="{19B8F6BF-5375-455C-9EA6-DF929625EA0E}">
        <p15:presenceInfo xmlns:p15="http://schemas.microsoft.com/office/powerpoint/2012/main" userId="1a6f9e01c082ca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C409"/>
    <a:srgbClr val="33CC33"/>
    <a:srgbClr val="800080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93" autoAdjust="0"/>
    <p:restoredTop sz="94583"/>
  </p:normalViewPr>
  <p:slideViewPr>
    <p:cSldViewPr snapToGrid="0">
      <p:cViewPr varScale="1">
        <p:scale>
          <a:sx n="81" d="100"/>
          <a:sy n="81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1:55:19.29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1879 0 24575,'-35'0'0,"-5"0"0,0 0 0,-5 0 0,-1 0 0,-6 0 0,-3 6 0,0 7 0,2 10 0,1 11 0,-5 8 0,-2 6 0,-6 5 0,0 4 0,5 7 0,0 11 0,33-34 0,1 3 0,1 3 0,1 1 0,2-1 0,2 1 0,3 1 0,2 0 0,2-1 0,0 1 0,3 2 0,0 0 0,1 4 0,1 0 0,0 2 0,0 1 0,2 2 0,1-1 0,1-1 0,2-2 0,0-3 0,1-3 0,1 39 0,11 10 0,2-27 0,11 20 0,-1-26 0,0 4 0,1 0 0,-1 3 0,1 2 0,-1-1 0,-2-4 0,-7-11 0,-6-9 0,-6-8 0,-2-1 0,0 9 0,-1 14 0,-7 11 0,-8 10 0,-13 1 0,-9-3 0,-7-1 0,-6-3 0,1-10 0,-3-8 0,-4-10 0,-4-6 0,-6-1 0,0-5 0,5-6 0,8-6 0,7-7 0,3-5 0,1-7 0,1-5 0,2-2 0,4-1 0,5 0 0,3 0 0,12 0 0,4 0 0,14 0 0,12 0 0,21 2 0,17 7 0,18 6 0,3 8 0,-2 4 0,-6-1 0,-6 0 0,-7 0 0,-6 2 0,-6 3 0,-8-1 0,-6-4 0,-3-5 0,-6-7 0,-2 0 0,-3 4 0,0 9 0,4 11 0,3 9 0,2 3 0,-3 0 0,-6-1 0,-6 6 0,-3 9 0,-3 8 0,-8 2 0,-6 3 0,-10-2 0,-9 3 0,-1-1 0,-1-3 0,5-4 0,6-6 0,9-2 0,6 2 0,4 3 0,2 6 0,-3 8 0,3 4 0,0 5 0,0-5 0,3-4 0,0 1 0,0 5 0,0 7 0,3 5 0,4 0 0,8-1 0,5-4 0,3-3 0,2 1 0,0-2 0,-1-3 0,-3-10 0,-3-11 0,-4-9 0,-3-3 0,0-2 0,2-3 0,1 1 0,1-2 0,1 1 0,3 17 0,9 22 0,-9-33 0,2 2 0,0 6 0,2 1 0,2 2 0,1-1 0,-2-4 0,0-3 0,-2-7 0,0-2 0,19 31 0,-6-22 0,-4-11 0,-2-7 0,0-7 0,-4-8 0,-1-8 0,-2-6 0,-3-6 0,0-1 0,0-1 0,3-1 0,-8 0 0,2-2 0,-9 0 0,3 0 0,0 0 0,4 2 0,2 0 0,2 1 0,-2-1 0,-4-2 0,-12 0 0,-22 0 0,10 0 0,-11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47:36.160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0 0 24575,'44'2'0,"-4"1"0,-12 1 0,0 2 0,0-1 0,2 1 0,-1 1 0,1 0 0,0 1 0,2 0 0,5 3 0,4 1 0,-2 1 0,-3-1 0,-9-3 0,-4-1 0,-5-1 0,-6-3 0,-2-2 0,-3-2 0,2 1 0,6 4 0,5 2 0,7 3 0,4 2 0,-4-2 0,-2-1 0,-6-2 0,-3-2 0,-5 1 0,-2-3 0,-3 3 0,0-1 0,-3 5 0,1-1 0,-4 2 0,0 0 0,0 5 0,0 6 0,0 11 0,0 7 0,0 8 0,0-1 0,0-3 0,-2-3 0,-1-3 0,1-2 0,0-3 0,1 0 0,-1 1 0,-1 2 0,1 0 0,1-3 0,1-2 0,0-5 0,0-3 0,0-4 0,0-3 0,0-3 0,-2-5 0,-4 3 0,3-5 0,-3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16:55.17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1 885 24575,'56'0'0,"14"0"0,22 0 0,-41 0 0,0 0 0,3 0 0,0 0 0,46 0 0,-8 0 0,-2 0 0,-5 0 0,6 0 0,3 0 0,1-3 0,0-4 0,-3-4 0,0-7 0,3-3 0,-45 8 0,-1-1 0,3-2 0,-1 0 0,-1-1 0,0 1 0,-2-1 0,-1 0 0,36-14 0,-11 3 0,-9 2 0,-6-1 0,-4-2 0,-4-1 0,-5 1 0,-4 2 0,-4 0 0,0 1 0,4-3 0,4-2 0,4-1 0,3 2 0,0 4 0,-1 6 0,0 3 0,-2-1 0,2-3 0,-1-1 0,2-1 0,0 3 0,-1 3 0,-2 3 0,-4 2 0,-4 2 0,-7 3 0,-4 3 0,-5 0 0,-6 1 0,-6 0 0,-5 0 0,-4-4 0,-14-12 0,7 9 0,-8-7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16:56.42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24575,'87'0'0,"5"0"0,8 0 0,-11 0 0,-19 0 0,-30 0 0,-24 1 0,-11 3 0,-4 2 0,-1 4 0,0 9 0,-3 17 0,0 26 0,-3 23 0,2-35 0,0 1 0,-2 0 0,0 0 0,-9 40 0,1-19 0,2-21 0,5-17 0,4-9 0,2-12 0,1-2 0,-7-13 0,-29-11 0,20 6 0,-18-7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17:29.55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2316 508 24575,'-67'-3'0,"-28"-13"0,28 2 0,-4-2 0,-8-7 0,-1-2 0,6 0 0,2 0 0,8 2 0,3 0 0,8 2 0,4 1 0,-33-14 0,4 3 0,11 4 0,8 7 0,2 2 0,7 1 0,1 2 0,-2-1 0,0-1 0,-5-1 0,-3-1 0,2 4 0,0 2 0,7 6 0,6 2 0,3 3 0,1 2 0,-1 0 0,0 3 0,-1 6 0,1 4 0,-3 6 0,-3 1 0,-4 0 0,5 2 0,7 0 0,8-1 0,9-3 0,8-4 0,4-1 0,4 0 0,2 2 0,0 2 0,0-2 0,0-3 0,-1-6 0,-5-3 0,-2-3 0,2 0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17:31.04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24575,'0'29'0,"0"3"0,2-1 0,5 6 0,-2-13 0,6 1 0,-3-12 0,2 4 0,-1-2 0,0 0 0,-3 0 0,1-2 0,1 1 0,5 4 0,-4-7 0,5 6 0,-6-5 0,2 4 0,0-2 0,-2-2 0,-1-5 0,-1-4 0,-2-2 0,5-1 0,2 0 0,8-3 0,11-6 0,14-7 0,11-6 0,7-4 0,1 2 0,-6 3 0,-6 3 0,-10 4 0,-8 1 0,-3 2 0,-6 1 0,-3 4 0,-5 2 0,-8 2 0,-4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17:57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172 266 24575,'47'0'0,"-4"0"0,-1 0 0,-6 0 0,-4 0 0,-5 0 0,-6 0 0,-3 0 0,-5 0 0,-3 0 0,-2 0 0,-36 0 0,18 0 0,-29 0 0,25 0 0,0 0 0,-3 0 0,-4-2 0,-5-1 0,2 1 0,2 0 0,9 2 0,1 0 0,5 0 0,-4 0 0,-1 0 0,-2 0 0,1 0 0,1 0 0,1 0 0,0-2 0,-2-1 0,-2 1 0,2 0 0,2 1 0,-2-2 0,6 1 0,-4-1 0,5 0 0,-2 1 0,-3 0 0,1-2 0,-1 3 0,2-4 0,34 2 0,-10 1 0,30 0 0,-12 2 0,6 0 0,6 0 0,3 0 0,3 0 0,6 0 0,6 0 0,7 0 0,1 0 0,-2 0 0,-5 0 0,-7 0 0,-6 0 0,-6 0 0,-6 0 0,-4 0 0,-3 0 0,-1 0 0,2 0 0,0 0 0,2 0 0,-2 0 0,-4 0 0,-5 0 0,-13 0 0,-48 9 0,0-2 0,-42 8 0,19-4 0,1 0 0,2 0 0,8-2 0,11 0 0,7-3 0,9 0 0,5-1 0,3 0 0,6 1 0,0-2 0,5 6 0,-3-2 0,-2 5 0,-6 0 0,-6 2 0,-2-1 0,2-4 0,6-4 0,9-5 0,41-12 0,-4 3 0,36-12 0,-15 3 0,3-1 0,-1-2 0,-5 0 0,-6 2 0,0 2 0,-1 2 0,1 2 0,2-1 0,-2 1 0,2 0 0,1 2 0,4-2 0,2-1 0,0 2 0,-2 1 0,-7 3 0,-5 2 0,-6 0 0,-3 1 0,-1 0 0,-1 0 0,2-2 0,2 1 0,4 0 0,2 0 0,1 3 0,2-1 0,0 3 0,1 0 0,-1 0 0,0 0 0,-5 0 0,-2 0 0,-5 0 0,-5 0 0,-7 0 0,-8 2 0,-43 15 0,1-4 0,-39 15 0,17-9 0,-3-1 0,5-3 0,6-4 0,5-3 0,6-3 0,0 1 0,4-2 0,1 1 0,2 1 0,4 0 0,2 0 0,5-1 0,2 0 0,6-2 0,1 4 0,63-7 0,7 4 0,-3-3 0,4-2 0,-7 1 0,-2 0 0,-1 0 0,-2 0 0,38 0 0,-13 0 0,-10 0 0,-6 0 0,-3 0 0,-2 0 0,-4 0 0,-4 0 0,-1 0 0,-4 0 0,3 0 0,0 0 0,3 0 0,0 0 0,-3 0 0,-3 0 0,-2 0 0,-1 0 0,-2 0 0,-2 0 0,-5 0 0,-5 0 0,-5 0 0,-13 0 0,-37 0 0,-9 0 0,-32 0 0,9 0 0,4 0 0,13-1 0,17-1 0,15-1 0,9-2 0,24-3 0,23 3 0,37-2 0,-24 6 0,3 0 0,11 0 0,2 0 0,6 1 0,1 0 0,0 0 0,-2 0 0,-4 0 0,-3 0 0,-10 0 0,-2 0 0,41 0 0,-17 0 0,-8 0 0,-2 0 0,-1 0 0,0 0 0,-8 0 0,-10 0 0,-13 0 0,-14 0 0,-10 0 0,-7 2 0,-31 7 0,-24-4 0,-45 7 0,35-8 0,-3 0 0,-7 1 0,-2 0 0,-1 1 0,1 1 0,1-2 0,3 0 0,6-1 0,2 1 0,-40 0 0,19 1 0,20-1 0,15-1 0,19 1 0,10-3 0,4-1 0,2-1 0,-1 2 0,-10 5 0,-14 5 0,-15 5 0,-8 1 0,5-3 0,12-5 0,14-6 0,11-2 0,5-2 0,2 0 0,-5 0 0,-8 0 0,-13 0 0,-14-5 0,-6-7 0,-4-8 0,0-8 0,3-5 0,4-2 0,9 0 0,8 3 0,8 6 0,6 6 0,2 1 0,1 1 0,-2 1 0,2 2 0,2 4 0,2 1 0,5 3 0,-1-2 0,-2-1 0,-6-5 0,-2-3 0,1 3 0,5 3 0,9 7 0,36 0 0,11 5 0,55 0 0,-39 0 0,3 0 0,18 0 0,4 0 0,7 0 0,1 0 0,2 0 0,-1 0 0,-3 0 0,-2 0 0,-6 0 0,-3 0 0,-6 0 0,-2 0 0,-6 0 0,-3 0 0,-7 0 0,-2 0 0,41 0 0,-12 0 0,-12 0 0,-9 0 0,-4 0 0,-1 0 0,-3 0 0,3 0 0,-1 0 0,-2 0 0,-3 0 0,-10 0 0,-9 0 0,-9 0 0,-9 0 0,-6 2 0,-28 10 0,-8-3 0,-27 9 0,3-7 0,7 0 0,12 1 0,13-1 0,10-1 0,5-2 0,4 0 0,12 6 0,5 0 0,11 8 0,1-1 0,-5-1 0,-7 0 0,-8-1 0,-6-3 0,-2-2 0,-2-1 0,-9 5 0,-6 7 0,-5 2 0,3 0 0,8-9 0,9-8 0,14-5 0,15-8 0,20-4 0,17-6 0,9-4 0,9-2 0,1-3 0,-7 2 0,-8 4 0,-16 5 0,-12 2 0,-17 6 0,-7-2 0,-12 3 0,0-6 0,-2-3 0,0-1 0,-2 0 0,2 0 0,11 0 0,13-7 0,14-5 0,8 1 0,-5 5 0,-8 7 0,-10 8 0,-19 3 0,-54 0 0,-12-4 0,10 1 0,-2 0 0,-28-5 0,15 0 0,13 1 0,25 4 0,5-1 0,16 4 0,-3-1 0,-4-2 0,-7-3 0,-2 0 0,1 0 0,7 2 0,5 1 0,60 1 0,12 4 0,-5 3 0,3 1 0,-3 2 0,-2 1 0,-4 2 0,-1 1 0,31 8 0,-25-4 0,-19-6 0,-23-4 0,-3 0 0,-12 0 0,0 8 0,-3-1 0,-6 7 0,-16 2 0,-13 8 0,-7 3 0,1-1 0,14-9 0,15-10 0,19-8 0,26-3 0,32-2 0,27 0 0,-36 0 0,1 0 0,3 0 0,0 0 0,0 0 0,-1 0 0,-1 0 0,1 0 0,0 0 0,0 0 0,2 0 0,-1 0 0,-3 0 0,0 0 0,42 0 0,-21 0 0,-21 0 0,-16 0 0,-11 0 0,-30-2 0,-14-2 0,-2 0 0,39 1 0,54 2 0,-15 0 0,5-1 0,10-1 0,0-1 0,-6 0 0,-2-1 0,-8-1 0,-3 0 0,22-3 0,-31 4 0,-19 3 0,-14 0 0,-6-2 0,1-1 0,15 1 0,15 5 0,14 7 0,-3 2 0,-10 1 0,-14-3 0,-13-2 0,-9 0 0,-5 4 0,-2-2 0,0 2 0,-2 1 0,3-5 0,-2 5 0,2-1 0,0 1 0,-2 6 0,1-3 0,0-3 0,-7-33 0,-10-24 0,-13-38 0,14 38 0,0-1 0,-20-40 0,9 23 0,11 23 0,6 22 0,6 12 0,-1 6 0,-7 1 0,-12 2 0,-19 3 0,-17 6 0,-12 2 0,-4 1 0,0-1 0,2-2 0,5-1 0,6-2 0,8-1 0,10-2 0,14-3 0,8 0 0,7-1 0,8-1 0,-2 0 0,-1 0 0,-12 0 0,-11 0 0,-5 0 0,3 0 0,8 0 0,11 0 0,7 1 0,-1 1 0,-8 3 0,-15 2 0,-11 0 0,-1-2 0,6-3 0,19-2 0,6 0 0,13 0 0,-1 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47:29.993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755 2064 24575,'0'-57'0,"0"-6"0,0-14 0,0-7 0,0-9 0,0-6 0,0 1 0,0 45 0,0 0 0,0 0 0,0 1 0,0 1 0,0 0 0,0-48 0,0 12 0,0 10 0,0 7 0,-5 6 0,-2 1 0,-6 3 0,-2 8 0,0 8 0,-1 8 0,-4 5 0,-7-3 0,-9 0 0,-9-3 0,-2-3 0,1 3 0,3 2 0,4 1 0,0 5 0,1 0 0,5 5 0,3 6 0,4 0 0,4 2 0,-2-1 0,0 1 0,1 3 0,4 4 0,4 1 0,4 2 0,-2-2 0,-15-7 0,16 7 0,-11-3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47:31.427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1 944 24575,'0'-43'0,"0"-7"0,0-10 0,0-7 0,0 0 0,0-2 0,0 1 0,0 4 0,0 7 0,0 12 0,0 7 0,0 3 0,0 3 0,0 4 0,0 5 0,0 11 0,0 3 0,0 1 0,9 2 0,6-3 0,17 1 0,10-1 0,15-4 0,7-1 0,0 0 0,-4-1 0,-10 4 0,-9 1 0,-6 3 0,-7 3 0,-4-1 0,-3 0 0,-2-1 0,4 1 0,2-2 0,0 1 0,0 1 0,-4 2 0,-7 0 0,-8 2 0,-3-1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6:47:33.944"/>
    </inkml:context>
    <inkml:brush xml:id="br0">
      <inkml:brushProperty name="width" value="0.35" units="cm"/>
      <inkml:brushProperty name="height" value="0.35" units="cm"/>
      <inkml:brushProperty name="color" value="#004F8B"/>
    </inkml:brush>
  </inkml:definitions>
  <inkml:trace contextRef="#ctx0" brushRef="#br0">473 2418 24575,'0'-46'0,"-3"-4"0,-7 0 0,-6-7 0,-6-4 0,-2 0 0,5 3 0,1 4 0,1 5 0,0 5 0,-1 3 0,1 0 0,-2-1 0,-1 0 0,-5-2 0,-3 0 0,0-3 0,-2-4 0,1-4 0,2-2 0,3 1 0,5 2 0,6 6 0,4 3 0,3 1 0,1-1 0,0-6 0,3-3 0,0 1 0,2 4 0,0 6 0,0 1 0,0-4 0,0-10 0,4-10 0,7-2 0,2 7 0,1 13 0,-4 12 0,-1 2 0,4-3 0,4-7 0,7-6 0,3 1 0,2 4 0,1 7 0,-2 7 0,1 2 0,2 3 0,-1 5 0,-1 5 0,-7 8 0,-8 4 0,-3 2 0,0 1 0,3-1 0,2-2 0,1 0 0,1 1 0,-1-1 0,0 1 0,4 1 0,-9 0 0,-1 2 0,-9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6AF6A-606E-FC45-909C-E8E5CF5BB174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81EF1-592D-C64B-8158-95DDB3056B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 Musterplan, tatsächlicher Stundenplan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81EF1-592D-C64B-8158-95DDB3056BA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24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Prinzip gerade/ungerade Wochen erklären; Musterplan -&gt; oft Freistunden dazwischen, Unterricht in der 9/10. Stunde möglich (z.B. Sport / Zusatzkurse)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81EF1-592D-C64B-8158-95DDB3056BA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46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Schule unterschiedlich (manche Schulen bieten eventuell Italienisch, NL o.ä. an)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81EF1-592D-C64B-8158-95DDB3056BA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85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Vorgeschriebene Fahrten (z.B. Englandfahrt -&gt; Im Schulprogramm schlau machen)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81EF1-592D-C64B-8158-95DDB3056BA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73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Koop-Schulen – KKG z.B. mit St. Leonard und Couven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81EF1-592D-C64B-8158-95DDB3056BA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05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Markus, Sabine und Julia Beobachtungsbogen nutzen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81EF1-592D-C64B-8158-95DDB3056BA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24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35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9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82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4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6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1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62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3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28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7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2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5073B-1041-4D27-8E60-5D98E737EA53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7147-57E8-4FC4-9F4E-4983612D7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3.png"/><Relationship Id="rId5" Type="http://schemas.openxmlformats.org/officeDocument/2006/relationships/image" Target="../media/image100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2.png"/><Relationship Id="rId5" Type="http://schemas.openxmlformats.org/officeDocument/2006/relationships/image" Target="../media/image190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514B5-101F-BDB2-F892-8B4BC156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4"/>
            <a:ext cx="10515600" cy="229919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Herzlich willkommen zum Informationsabend zu den weiterführenden Schulen an der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1FD322-B5B2-BA18-BE2F-D6701C485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1124"/>
            <a:ext cx="10515600" cy="568526"/>
          </a:xfrm>
        </p:spPr>
        <p:txBody>
          <a:bodyPr/>
          <a:lstStyle/>
          <a:p>
            <a:r>
              <a:rPr lang="de-DE" dirty="0"/>
              <a:t>06. November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8B34E1-D550-B424-4A2A-FA68EEAC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70" y="2918865"/>
            <a:ext cx="7772400" cy="25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7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62500" y="493059"/>
            <a:ext cx="6197384" cy="822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b="1" dirty="0"/>
              <a:t>Stärken – Beispiel einer Realschule</a:t>
            </a:r>
            <a:r>
              <a:rPr lang="de-DE" b="1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2125368" y="1760792"/>
            <a:ext cx="84716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 err="1"/>
              <a:t>KlassenlehrerInprinzip</a:t>
            </a:r>
            <a:r>
              <a:rPr lang="de-DE" sz="2400" dirty="0"/>
              <a:t> bis zur 10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/>
              <a:t>Keine verpflichtende 2. Fremdsprache, aber die Möglichkeit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/>
              <a:t>Kleines System, kleine Klassen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/>
              <a:t>Gute sonderpädagogische Begleitung; auch für Kinder ohne Förderbedarf (Dyskalkulie, LRS, ADHS, etc.)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/>
              <a:t>Gutes </a:t>
            </a:r>
            <a:r>
              <a:rPr lang="de-DE" sz="2400" dirty="0" err="1"/>
              <a:t>IFö</a:t>
            </a:r>
            <a:r>
              <a:rPr lang="de-DE" sz="2400" dirty="0"/>
              <a:t>-Konzept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de-DE" sz="2400" dirty="0"/>
              <a:t>Förderstunden in den Hauptfächern bis Klasse 10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81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4685" y="320346"/>
            <a:ext cx="7449814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4000" b="1" dirty="0"/>
              <a:t>Fremdsprachen an den Realschulen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99097" y="1876317"/>
            <a:ext cx="4150360" cy="1020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Englisch</a:t>
            </a:r>
          </a:p>
          <a:p>
            <a:r>
              <a:rPr lang="de-DE" dirty="0"/>
              <a:t>ab Klasse 5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199097" y="3405583"/>
            <a:ext cx="4328637" cy="3142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Französisch</a:t>
            </a:r>
          </a:p>
          <a:p>
            <a:r>
              <a:rPr lang="de-DE" dirty="0"/>
              <a:t>ab Klasse 7</a:t>
            </a:r>
          </a:p>
          <a:p>
            <a:r>
              <a:rPr lang="de-DE" dirty="0"/>
              <a:t>als Wahlpflichtfach</a:t>
            </a:r>
          </a:p>
          <a:p>
            <a:r>
              <a:rPr lang="de-DE" dirty="0"/>
              <a:t>Zählt als Hauptfach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5838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4685" y="320346"/>
            <a:ext cx="7449814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/>
              <a:t>Weitere Hinweise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11ED21-E4DB-9953-7D7E-3BFC8C7C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390"/>
            <a:ext cx="10515600" cy="43842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Haupt- und Realschulen berücksichtigen sehr stark den Übergang von Schule und Beruf (bspw. an der Hauptschule Drimborn bereits ab der Klasse 5 durch Exkursionen zu Bauernhöfen/Bäckereien etc.)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Schulen haben unterschiedliche Konzepte bezüglich des Ganztags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HJR: Gebundener Ganztag (3x die Woche bis 15.30 Uhr, 1x davon AG)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Luise Hensel Schule: Offener Ganztag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Schulverband Aachen Ost (Hauptschule </a:t>
            </a:r>
            <a:r>
              <a:rPr lang="de-DE" dirty="0" err="1">
                <a:sym typeface="Wingdings" pitchFamily="2" charset="2"/>
              </a:rPr>
              <a:t>Aretzstraße</a:t>
            </a:r>
            <a:r>
              <a:rPr lang="de-DE" dirty="0">
                <a:sym typeface="Wingdings" pitchFamily="2" charset="2"/>
              </a:rPr>
              <a:t>, HJR und das Geschwister-Scholl-Gymnasium) – Übergang zu anderen Schulformen wird erleichtert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31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50853" y="2874522"/>
            <a:ext cx="1784269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Stundenplan Beispiel  einer 5. Klasse Hauptschule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AB6CA1-7037-273D-2485-B56A0CD80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11" y="1013882"/>
            <a:ext cx="9371476" cy="4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8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02484"/>
              </p:ext>
            </p:extLst>
          </p:nvPr>
        </p:nvGraphicFramePr>
        <p:xfrm>
          <a:off x="3140520" y="615904"/>
          <a:ext cx="8128002" cy="591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75">
                <a:tc>
                  <a:txBody>
                    <a:bodyPr/>
                    <a:lstStyle/>
                    <a:p>
                      <a:r>
                        <a:rPr lang="de-DE" sz="1400" dirty="0"/>
                        <a:t>8:00-8:45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r>
                        <a:rPr lang="de-DE" sz="1400" dirty="0"/>
                        <a:t>8:50-9:35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PP/Religion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1. 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95">
                <a:tc>
                  <a:txBody>
                    <a:bodyPr/>
                    <a:lstStyle/>
                    <a:p>
                      <a:r>
                        <a:rPr lang="de-DE" sz="1400" dirty="0"/>
                        <a:t>9:55-10:40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Förder-Deutsch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PP/Religion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10:45-11:30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2. 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11:50-12.35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12:35-13:15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Erdkunde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Erdkunde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WiPo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Mittags-pause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14:00-14:45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Förder-Mathe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14:45-15:30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87680" y="2908570"/>
            <a:ext cx="1784269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Stundenplan Beispiel  einer 5. Klasse Realschule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1F0324-1126-0B66-F90C-C2F53842BE1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14739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6ABEF8-1555-3641-A8F9-707359F4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5632"/>
            <a:ext cx="9144000" cy="95549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 dirty="0"/>
              <a:t>Das Gymnasium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EED12D-BAB7-680D-2933-037D8DA7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9" y="1908931"/>
            <a:ext cx="5600700" cy="39116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81BD4CD-A0F8-7114-3E52-15984CE9440B}"/>
              </a:ext>
            </a:extLst>
          </p:cNvPr>
          <p:cNvSpPr txBox="1"/>
          <p:nvPr/>
        </p:nvSpPr>
        <p:spPr>
          <a:xfrm>
            <a:off x="3078866" y="6394837"/>
            <a:ext cx="557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https://</a:t>
            </a:r>
            <a:r>
              <a:rPr lang="de-DE" sz="1200" dirty="0" err="1"/>
              <a:t>serviceportal.aachen.de</a:t>
            </a:r>
            <a:r>
              <a:rPr lang="de-DE" sz="1200" dirty="0"/>
              <a:t>/suche/-/</a:t>
            </a:r>
            <a:r>
              <a:rPr lang="de-DE" sz="1200" dirty="0" err="1"/>
              <a:t>vr</a:t>
            </a:r>
            <a:r>
              <a:rPr lang="de-DE" sz="1200" dirty="0"/>
              <a:t>-bis-detail/</a:t>
            </a:r>
            <a:r>
              <a:rPr lang="de-DE" sz="1200" dirty="0" err="1"/>
              <a:t>einrichtung</a:t>
            </a:r>
            <a:r>
              <a:rPr lang="de-DE" sz="1200" dirty="0"/>
              <a:t>/46769/</a:t>
            </a:r>
            <a:r>
              <a:rPr lang="de-DE" sz="1200" dirty="0" err="1"/>
              <a:t>show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262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CA255-28D7-85E7-E036-BCA8B47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Gliederung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415CB-CBD6-B805-E40F-D449022EA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dirty="0"/>
              <a:t>Stundenpläne Erprobungsstufe vs. Oberstufe</a:t>
            </a:r>
          </a:p>
          <a:p>
            <a:pPr marL="514350" indent="-514350">
              <a:buAutoNum type="arabicPeriod"/>
            </a:pPr>
            <a:r>
              <a:rPr lang="de-DE" dirty="0"/>
              <a:t>Profile der Schulen </a:t>
            </a:r>
          </a:p>
          <a:p>
            <a:pPr marL="514350" indent="-514350">
              <a:buAutoNum type="arabicPeriod"/>
            </a:pPr>
            <a:r>
              <a:rPr lang="de-DE" dirty="0"/>
              <a:t>Offener Ganztag</a:t>
            </a:r>
          </a:p>
          <a:p>
            <a:pPr marL="514350" indent="-514350">
              <a:buAutoNum type="arabicPeriod"/>
            </a:pPr>
            <a:r>
              <a:rPr lang="de-DE" dirty="0"/>
              <a:t>System  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52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268FD-65B5-4856-1FCD-8864523E86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1. Stundenpläne </a:t>
            </a:r>
            <a:br>
              <a:rPr lang="de-DE" dirty="0"/>
            </a:br>
            <a:r>
              <a:rPr lang="de-DE" sz="3000" dirty="0"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sz="3000" dirty="0">
                <a:sym typeface="Wingdings" pitchFamily="2" charset="2"/>
              </a:rPr>
              <a:t>Erprobungsstufe (Klasse 5)</a:t>
            </a:r>
            <a:endParaRPr lang="de-DE" sz="30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85082D-93A2-C0B9-90A9-F23EA2212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08" y="1866920"/>
            <a:ext cx="8118321" cy="462595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A01521B-2CEF-8CFF-96C0-186ACFAADA77}"/>
              </a:ext>
            </a:extLst>
          </p:cNvPr>
          <p:cNvSpPr txBox="1"/>
          <p:nvPr/>
        </p:nvSpPr>
        <p:spPr>
          <a:xfrm>
            <a:off x="1905196" y="6581001"/>
            <a:ext cx="88635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https://kaiser-</a:t>
            </a:r>
            <a:r>
              <a:rPr lang="de-DE" sz="1200" dirty="0" err="1"/>
              <a:t>karls</a:t>
            </a:r>
            <a:r>
              <a:rPr lang="de-DE" sz="1200" dirty="0"/>
              <a:t>-</a:t>
            </a:r>
            <a:r>
              <a:rPr lang="de-DE" sz="1200" dirty="0" err="1"/>
              <a:t>gymnasium.de</a:t>
            </a:r>
            <a:r>
              <a:rPr lang="de-DE" sz="1200" dirty="0"/>
              <a:t>/</a:t>
            </a:r>
            <a:r>
              <a:rPr lang="de-DE" sz="1200" dirty="0" err="1"/>
              <a:t>service</a:t>
            </a:r>
            <a:r>
              <a:rPr lang="de-DE" sz="1200" dirty="0"/>
              <a:t>/</a:t>
            </a:r>
            <a:r>
              <a:rPr lang="de-DE" sz="1200" dirty="0" err="1"/>
              <a:t>downloads</a:t>
            </a:r>
            <a:r>
              <a:rPr lang="de-DE" sz="1200" dirty="0"/>
              <a:t>/Stundenpl%C3%A4ne/Klassenpl%C3%A4ne-5-9-Schuljahr-2022-2023-1.-HJ/</a:t>
            </a:r>
          </a:p>
        </p:txBody>
      </p:sp>
    </p:spTree>
    <p:extLst>
      <p:ext uri="{BB962C8B-B14F-4D97-AF65-F5344CB8AC3E}">
        <p14:creationId xmlns:p14="http://schemas.microsoft.com/office/powerpoint/2010/main" val="367382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268FD-65B5-4856-1FCD-8864523E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01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e-DE" b="1" dirty="0"/>
              <a:t>1. Stundenpläne </a:t>
            </a:r>
            <a:br>
              <a:rPr lang="de-DE" dirty="0"/>
            </a:br>
            <a:r>
              <a:rPr lang="de-DE" sz="3000" dirty="0">
                <a:sym typeface="Wingdings" pitchFamily="2" charset="2"/>
              </a:rPr>
              <a:t>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sz="3000" dirty="0">
                <a:sym typeface="Wingdings" pitchFamily="2" charset="2"/>
              </a:rPr>
              <a:t>Oberstufe (Musterplan)  </a:t>
            </a:r>
            <a:endParaRPr lang="de-DE" sz="30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E94FD54-C99C-1CE7-8DD2-EE4E3A17B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51" y="1435262"/>
            <a:ext cx="7906138" cy="525642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28D569E-911F-7D58-2A67-BAAF9FFFD551}"/>
              </a:ext>
            </a:extLst>
          </p:cNvPr>
          <p:cNvSpPr txBox="1"/>
          <p:nvPr/>
        </p:nvSpPr>
        <p:spPr>
          <a:xfrm>
            <a:off x="4301544" y="6601427"/>
            <a:ext cx="3237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Quelle: Musterbeispiel (Kaiser-Karls-Gymnasium)</a:t>
            </a:r>
          </a:p>
        </p:txBody>
      </p:sp>
    </p:spTree>
    <p:extLst>
      <p:ext uri="{BB962C8B-B14F-4D97-AF65-F5344CB8AC3E}">
        <p14:creationId xmlns:p14="http://schemas.microsoft.com/office/powerpoint/2010/main" val="139781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6BEC0-4AFE-B925-D9CE-943C22F88E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Tipp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1C6FF9-BFC1-2693-269B-C7E681C0F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Achten Sie auf die Konzepte/Strukturen der Schulen </a:t>
            </a:r>
            <a:r>
              <a:rPr lang="de-DE" sz="2000" dirty="0"/>
              <a:t>(z.B. Stundenraster/Unterrichtszeiten) </a:t>
            </a:r>
            <a:r>
              <a:rPr lang="de-DE" dirty="0"/>
              <a:t>– Was spricht Ihr Kind an? Welche Vor- und Nachteile bieten die jeweiligen Konzepte?  </a:t>
            </a:r>
          </a:p>
          <a:p>
            <a:endParaRPr lang="de-DE" dirty="0"/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Doppelstundenprinzip? 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Lehrerraumprinzip? 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60 Minuten-Stunden?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44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A966CB-4F5E-3838-BAE9-81167216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41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 dirty="0"/>
              <a:t>Gliederung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4395AD6-6126-5C61-AA39-F7DC129E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1639229"/>
            <a:ext cx="12154829" cy="5218771"/>
          </a:xfrm>
        </p:spPr>
        <p:txBody>
          <a:bodyPr>
            <a:noAutofit/>
          </a:bodyPr>
          <a:lstStyle/>
          <a:p>
            <a:r>
              <a:rPr lang="de-DE" dirty="0"/>
              <a:t>Einstieg </a:t>
            </a:r>
          </a:p>
          <a:p>
            <a:r>
              <a:rPr lang="de-DE" dirty="0"/>
              <a:t>Termine und Daten</a:t>
            </a:r>
          </a:p>
          <a:p>
            <a:r>
              <a:rPr lang="de-DE" dirty="0"/>
              <a:t>Die unterschiedlichen Schulsysteme </a:t>
            </a:r>
          </a:p>
          <a:p>
            <a:pPr lvl="1">
              <a:buFont typeface="Wingdings" pitchFamily="2" charset="2"/>
              <a:buChar char="à"/>
            </a:pPr>
            <a:r>
              <a:rPr lang="de-DE" sz="2800" dirty="0">
                <a:sym typeface="Wingdings" pitchFamily="2" charset="2"/>
              </a:rPr>
              <a:t>Hauptschule/Realschule</a:t>
            </a:r>
          </a:p>
          <a:p>
            <a:pPr lvl="1">
              <a:buFont typeface="Wingdings" pitchFamily="2" charset="2"/>
              <a:buChar char="à"/>
            </a:pPr>
            <a:r>
              <a:rPr lang="de-DE" sz="2800" dirty="0">
                <a:sym typeface="Wingdings" pitchFamily="2" charset="2"/>
              </a:rPr>
              <a:t>Gymnasium</a:t>
            </a:r>
          </a:p>
          <a:p>
            <a:pPr lvl="1">
              <a:buFont typeface="Wingdings" pitchFamily="2" charset="2"/>
              <a:buChar char="à"/>
            </a:pPr>
            <a:r>
              <a:rPr lang="de-DE" sz="2800" dirty="0">
                <a:sym typeface="Wingdings" pitchFamily="2" charset="2"/>
              </a:rPr>
              <a:t>Gesamtschule</a:t>
            </a:r>
          </a:p>
          <a:p>
            <a:r>
              <a:rPr lang="de-DE" dirty="0">
                <a:sym typeface="Wingdings" pitchFamily="2" charset="2"/>
              </a:rPr>
              <a:t>Beratung und Empfehlung </a:t>
            </a:r>
          </a:p>
          <a:p>
            <a:r>
              <a:rPr lang="de-DE" dirty="0">
                <a:sym typeface="Wingdings" pitchFamily="2" charset="2"/>
              </a:rPr>
              <a:t>Anmeldeverfahren</a:t>
            </a:r>
          </a:p>
          <a:p>
            <a:r>
              <a:rPr lang="de-DE" dirty="0">
                <a:sym typeface="Wingdings" pitchFamily="2" charset="2"/>
              </a:rPr>
              <a:t>Die ersten Tage an der weiterführenden Schule (ein kleiner Erfahrungsbericht)</a:t>
            </a:r>
          </a:p>
          <a:p>
            <a:r>
              <a:rPr lang="de-DE" dirty="0">
                <a:sym typeface="Wingdings" pitchFamily="2" charset="2"/>
              </a:rPr>
              <a:t>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38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5CEB5-69E3-E57B-27C9-C74B3B9E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74604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2. Profile der Gymnasien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818DED-25B6-7A2C-F737-E3B517DF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594"/>
            <a:ext cx="10515600" cy="4351338"/>
          </a:xfrm>
        </p:spPr>
        <p:txBody>
          <a:bodyPr/>
          <a:lstStyle/>
          <a:p>
            <a:r>
              <a:rPr lang="de-DE" sz="2000" dirty="0"/>
              <a:t>Jedes Gymnasium bietet unterschiedliche Profile bzw. Angebote an (Sprachenlernen, kulturelles Lernen, MINT…) </a:t>
            </a:r>
          </a:p>
          <a:p>
            <a:pPr>
              <a:buFont typeface="Wingdings" pitchFamily="2" charset="2"/>
              <a:buChar char="à"/>
            </a:pPr>
            <a:r>
              <a:rPr lang="de-DE" sz="2000" dirty="0">
                <a:sym typeface="Wingdings" pitchFamily="2" charset="2"/>
              </a:rPr>
              <a:t>Beispielsweise gibt es Gymnasien, die einen bilingualen Bildungszweig anbieten (Beispiel: St. Leonard und Rhein-Maas-Gymnasium –&gt; </a:t>
            </a:r>
            <a:r>
              <a:rPr lang="de-DE" sz="2000" i="1" dirty="0">
                <a:sym typeface="Wingdings" pitchFamily="2" charset="2"/>
              </a:rPr>
              <a:t>Französisch</a:t>
            </a:r>
            <a:r>
              <a:rPr lang="de-DE" sz="2000" dirty="0">
                <a:sym typeface="Wingdings" pitchFamily="2" charset="2"/>
              </a:rPr>
              <a:t>; Couven und Kaiser-Karls-Gymnasium -&gt; </a:t>
            </a:r>
            <a:r>
              <a:rPr lang="de-DE" sz="2000" i="1" dirty="0">
                <a:sym typeface="Wingdings" pitchFamily="2" charset="2"/>
              </a:rPr>
              <a:t>Englisch)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AFDFE7-2F49-FA07-7E46-21433F54F05E}"/>
              </a:ext>
            </a:extLst>
          </p:cNvPr>
          <p:cNvSpPr txBox="1"/>
          <p:nvPr/>
        </p:nvSpPr>
        <p:spPr>
          <a:xfrm>
            <a:off x="3296496" y="6611779"/>
            <a:ext cx="8191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Quelle: https://kaiser-</a:t>
            </a:r>
            <a:r>
              <a:rPr lang="de-DE" sz="1000" dirty="0" err="1"/>
              <a:t>karls</a:t>
            </a:r>
            <a:r>
              <a:rPr lang="de-DE" sz="1000" dirty="0"/>
              <a:t>-</a:t>
            </a:r>
            <a:r>
              <a:rPr lang="de-DE" sz="1000" dirty="0" err="1"/>
              <a:t>gymnasium.de</a:t>
            </a:r>
            <a:r>
              <a:rPr lang="de-DE" sz="1000" dirty="0"/>
              <a:t>/</a:t>
            </a:r>
            <a:r>
              <a:rPr lang="de-DE" sz="1000" dirty="0" err="1"/>
              <a:t>konzepte</a:t>
            </a:r>
            <a:r>
              <a:rPr lang="de-DE" sz="1000" dirty="0"/>
              <a:t>-am-</a:t>
            </a:r>
            <a:r>
              <a:rPr lang="de-DE" sz="1000" dirty="0" err="1"/>
              <a:t>kkg</a:t>
            </a:r>
            <a:r>
              <a:rPr lang="de-DE" sz="1000" dirty="0"/>
              <a:t>/</a:t>
            </a:r>
            <a:r>
              <a:rPr lang="de-DE" sz="1000" dirty="0" err="1"/>
              <a:t>fremdsprachen</a:t>
            </a:r>
            <a:r>
              <a:rPr lang="de-DE" sz="1000" dirty="0"/>
              <a:t>/1200-bilingualer-bildungszweig-englisch-ab-jg-5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524CBD-D427-5C72-477F-FCF49BDDEF47}"/>
              </a:ext>
            </a:extLst>
          </p:cNvPr>
          <p:cNvSpPr txBox="1"/>
          <p:nvPr/>
        </p:nvSpPr>
        <p:spPr>
          <a:xfrm>
            <a:off x="469298" y="3838784"/>
            <a:ext cx="141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Ein Beispiel: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175B6D5-8FC6-EFD0-ADA4-3CB091BF76BF}"/>
                  </a:ext>
                </a:extLst>
              </p14:cNvPr>
              <p14:cNvContentPartPr/>
              <p14:nvPr/>
            </p14:nvContentPartPr>
            <p14:xfrm>
              <a:off x="1988300" y="2719516"/>
              <a:ext cx="676800" cy="2977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175B6D5-8FC6-EFD0-ADA4-3CB091BF76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2300" y="2683516"/>
                <a:ext cx="748440" cy="30488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B25B05E3-34C1-50F1-970A-C6F906803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7" y="2490785"/>
            <a:ext cx="7132177" cy="41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8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C309-5382-51E4-D12D-2D89D56DD1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i="1" dirty="0"/>
              <a:t>Sprachen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766854-7791-137C-C514-02691A7E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 den Gymnasien kommt eine zweite Fremdsprache </a:t>
            </a:r>
            <a:r>
              <a:rPr lang="de-DE" u="sng" dirty="0"/>
              <a:t>verpflichtend </a:t>
            </a:r>
            <a:r>
              <a:rPr lang="de-DE" dirty="0"/>
              <a:t>hinzu. Außerdem gibt es weitere freiwillige Wahlmöglichkeiten.</a:t>
            </a:r>
          </a:p>
          <a:p>
            <a:pPr marL="0" indent="0">
              <a:buNone/>
            </a:pPr>
            <a:r>
              <a:rPr lang="de-DE" b="1" u="sng" dirty="0"/>
              <a:t>Beispiel: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F4C067-081D-35BC-434D-53C85692A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36" y="3455043"/>
            <a:ext cx="7772400" cy="3022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CA867D0-7BBC-731D-E86B-2A527CDA46E4}"/>
              </a:ext>
            </a:extLst>
          </p:cNvPr>
          <p:cNvSpPr txBox="1"/>
          <p:nvPr/>
        </p:nvSpPr>
        <p:spPr>
          <a:xfrm>
            <a:off x="9535610" y="4562338"/>
            <a:ext cx="251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Sprachliche Alternative zu einem Kurs Naturwissenschaften oder Kunst/Architektur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3888FD-DE35-CE2B-7D7B-842789CAEE4B}"/>
              </a:ext>
            </a:extLst>
          </p:cNvPr>
          <p:cNvGrpSpPr/>
          <p:nvPr/>
        </p:nvGrpSpPr>
        <p:grpSpPr>
          <a:xfrm>
            <a:off x="8147607" y="4807622"/>
            <a:ext cx="1302120" cy="456840"/>
            <a:chOff x="8147607" y="4807622"/>
            <a:chExt cx="13021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6BBDEB8-5596-CFB6-1304-1CB69E531EE9}"/>
                    </a:ext>
                  </a:extLst>
                </p14:cNvPr>
                <p14:cNvContentPartPr/>
                <p14:nvPr/>
              </p14:nvContentPartPr>
              <p14:xfrm>
                <a:off x="8147607" y="4945862"/>
                <a:ext cx="1177560" cy="318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6BBDEB8-5596-CFB6-1304-1CB69E531E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1967" y="4909862"/>
                  <a:ext cx="1249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083281-94C0-5379-0EA2-0C966CBD4ED1}"/>
                    </a:ext>
                  </a:extLst>
                </p14:cNvPr>
                <p14:cNvContentPartPr/>
                <p14:nvPr/>
              </p14:nvContentPartPr>
              <p14:xfrm>
                <a:off x="9269367" y="4807622"/>
                <a:ext cx="180360" cy="260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083281-94C0-5379-0EA2-0C966CBD4E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33367" y="4771982"/>
                  <a:ext cx="252000" cy="332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BBC1A0A-B6AC-144E-B4F5-296E728116D4}"/>
              </a:ext>
            </a:extLst>
          </p:cNvPr>
          <p:cNvSpPr txBox="1"/>
          <p:nvPr/>
        </p:nvSpPr>
        <p:spPr>
          <a:xfrm>
            <a:off x="311552" y="5853797"/>
            <a:ext cx="24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Wahlabhängig, </a:t>
            </a:r>
          </a:p>
          <a:p>
            <a:r>
              <a:rPr lang="de-DE" dirty="0"/>
              <a:t>nicht verpflichtend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AB72941-4568-522B-B444-EF556A947B8D}"/>
              </a:ext>
            </a:extLst>
          </p:cNvPr>
          <p:cNvGrpSpPr/>
          <p:nvPr/>
        </p:nvGrpSpPr>
        <p:grpSpPr>
          <a:xfrm>
            <a:off x="1276647" y="5585582"/>
            <a:ext cx="934200" cy="207720"/>
            <a:chOff x="1276647" y="5585582"/>
            <a:chExt cx="93420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BE5A247-88DE-17EA-F93F-C170F93257B5}"/>
                    </a:ext>
                  </a:extLst>
                </p14:cNvPr>
                <p14:cNvContentPartPr/>
                <p14:nvPr/>
              </p14:nvContentPartPr>
              <p14:xfrm>
                <a:off x="1377087" y="5585582"/>
                <a:ext cx="833760" cy="183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BE5A247-88DE-17EA-F93F-C170F93257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1447" y="5549582"/>
                  <a:ext cx="905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65D97C-2026-5598-C588-5826E0977A5A}"/>
                    </a:ext>
                  </a:extLst>
                </p14:cNvPr>
                <p14:cNvContentPartPr/>
                <p14:nvPr/>
              </p14:nvContentPartPr>
              <p14:xfrm>
                <a:off x="1276647" y="5652182"/>
                <a:ext cx="270000" cy="141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65D97C-2026-5598-C588-5826E0977A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0647" y="5616542"/>
                  <a:ext cx="34164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68ABA0-5FC0-66BF-4284-4AF0221504D0}"/>
                  </a:ext>
                </a:extLst>
              </p14:cNvPr>
              <p14:cNvContentPartPr/>
              <p14:nvPr/>
            </p14:nvContentPartPr>
            <p14:xfrm>
              <a:off x="4050807" y="4113542"/>
              <a:ext cx="2661120" cy="167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68ABA0-5FC0-66BF-4284-4AF0221504D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7807" y="4050902"/>
                <a:ext cx="2786760" cy="293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EBA775B0-02DC-D762-104C-716EEC38CA22}"/>
              </a:ext>
            </a:extLst>
          </p:cNvPr>
          <p:cNvSpPr txBox="1"/>
          <p:nvPr/>
        </p:nvSpPr>
        <p:spPr>
          <a:xfrm>
            <a:off x="2620648" y="6518395"/>
            <a:ext cx="6648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https://kaiser-</a:t>
            </a:r>
            <a:r>
              <a:rPr lang="de-DE" sz="1200" dirty="0" err="1"/>
              <a:t>karls</a:t>
            </a:r>
            <a:r>
              <a:rPr lang="de-DE" sz="1200" dirty="0"/>
              <a:t>-</a:t>
            </a:r>
            <a:r>
              <a:rPr lang="de-DE" sz="1200" dirty="0" err="1"/>
              <a:t>gymnasium.de</a:t>
            </a:r>
            <a:r>
              <a:rPr lang="de-DE" sz="1200" dirty="0"/>
              <a:t>/</a:t>
            </a:r>
            <a:r>
              <a:rPr lang="de-DE" sz="1200" dirty="0" err="1"/>
              <a:t>konzepte</a:t>
            </a:r>
            <a:r>
              <a:rPr lang="de-DE" sz="1200" dirty="0"/>
              <a:t>-am-</a:t>
            </a:r>
            <a:r>
              <a:rPr lang="de-DE" sz="1200" dirty="0" err="1"/>
              <a:t>kkg</a:t>
            </a:r>
            <a:r>
              <a:rPr lang="de-DE" sz="1200" dirty="0"/>
              <a:t>/</a:t>
            </a:r>
            <a:r>
              <a:rPr lang="de-DE" sz="1200" dirty="0" err="1"/>
              <a:t>fremdsprachen</a:t>
            </a:r>
            <a:r>
              <a:rPr lang="de-DE" sz="1200" dirty="0"/>
              <a:t>/71-sprachenfolge-am-kkg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64081AD-324E-C1C7-CDBD-492AC0822D70}"/>
              </a:ext>
            </a:extLst>
          </p:cNvPr>
          <p:cNvSpPr/>
          <p:nvPr/>
        </p:nvSpPr>
        <p:spPr>
          <a:xfrm>
            <a:off x="2078183" y="4921311"/>
            <a:ext cx="1849834" cy="4542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Jg. 9 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(Wahl WP II)</a:t>
            </a:r>
          </a:p>
        </p:txBody>
      </p:sp>
    </p:spTree>
    <p:extLst>
      <p:ext uri="{BB962C8B-B14F-4D97-AF65-F5344CB8AC3E}">
        <p14:creationId xmlns:p14="http://schemas.microsoft.com/office/powerpoint/2010/main" val="374085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728BA-3327-262C-3C4F-5E8B249D21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311721-6D5B-3452-EDE9-B667A64C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Schauen Sie sich die Profile des präferierten Gymnasiums Ihres Kindes intensiv an und überlegen Sie gemeinsam, was Ihr Kind besonders interessiert und ihm/ihr auch liegt.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Profile sind oft mit speziellen Unterrichtsplänen (z.B. bei dem bilingualen Unterrichtszweig) bzw. Konzepten/Angeboten (wie z.B. (Austausch-)Fahrten, AGs, Wettbewerben etc.) verknüpft. </a:t>
            </a:r>
          </a:p>
        </p:txBody>
      </p:sp>
    </p:spTree>
    <p:extLst>
      <p:ext uri="{BB962C8B-B14F-4D97-AF65-F5344CB8AC3E}">
        <p14:creationId xmlns:p14="http://schemas.microsoft.com/office/powerpoint/2010/main" val="23088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0A54F-B6E8-F60F-801D-208DC7A8E7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3. Offener Ganztag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D16D19-913D-6084-5271-4A87F22A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86" y="1860349"/>
            <a:ext cx="10944828" cy="472564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Die meisten Gymnasien bieten (anders als die Gesamtschulen) einen offenen Ganztag an – es gibt aber auch Gymnasien, die das Prinzip des gebundenen Ganztags praktizieren </a:t>
            </a:r>
            <a:r>
              <a:rPr lang="de-DE" sz="2000" dirty="0"/>
              <a:t>(</a:t>
            </a:r>
            <a:r>
              <a:rPr lang="de-DE" sz="2000" i="1" dirty="0"/>
              <a:t>z.B. das St. Leonard oder St. Ursula Gymnasium</a:t>
            </a:r>
            <a:r>
              <a:rPr lang="de-DE" sz="2000" dirty="0"/>
              <a:t>). 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>
                <a:highlight>
                  <a:srgbClr val="FFFF00"/>
                </a:highlight>
              </a:rPr>
              <a:t>Was bedeutet „Offener Ganztag“?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 Der Unterricht findet klassischerweise nach der Struktur einer Halbtagsschule statt. 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Im Nachmittagsbereich wird meist ein freiwilliges Programm angeboten.</a:t>
            </a:r>
            <a:br>
              <a:rPr lang="de-DE" dirty="0">
                <a:sym typeface="Wingdings" pitchFamily="2" charset="2"/>
              </a:rPr>
            </a:br>
            <a:br>
              <a:rPr lang="de-DE" dirty="0">
                <a:sym typeface="Wingdings" pitchFamily="2" charset="2"/>
              </a:rPr>
            </a:br>
            <a:r>
              <a:rPr lang="de-DE" u="sng" dirty="0">
                <a:sym typeface="Wingdings" pitchFamily="2" charset="2"/>
              </a:rPr>
              <a:t>Beispiele für Nachmittagsprogramme: </a:t>
            </a:r>
          </a:p>
          <a:p>
            <a:pPr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 AGs, Förderkurse, Hausaufgabenbetreuung etc. </a:t>
            </a:r>
          </a:p>
        </p:txBody>
      </p:sp>
    </p:spTree>
    <p:extLst>
      <p:ext uri="{BB962C8B-B14F-4D97-AF65-F5344CB8AC3E}">
        <p14:creationId xmlns:p14="http://schemas.microsoft.com/office/powerpoint/2010/main" val="429113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E509B-BAF5-2FE7-2AD5-D319FEF3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de-DE" b="1" dirty="0"/>
              <a:t>4.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B404C8-338E-FBA7-D6C0-CFDA1E15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87" y="1307940"/>
            <a:ext cx="11037425" cy="574104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Häufig sind Gymnasien drei- bis vierzügig </a:t>
            </a:r>
          </a:p>
          <a:p>
            <a:r>
              <a:rPr lang="de-DE" dirty="0"/>
              <a:t>Klassengröße: ca. 25-30 Kinder </a:t>
            </a:r>
          </a:p>
          <a:p>
            <a:r>
              <a:rPr lang="de-DE" dirty="0"/>
              <a:t>Sitzenbleiben und Schulwechsel ab Klasse 6 möglich </a:t>
            </a:r>
            <a:r>
              <a:rPr lang="de-DE" sz="2000" dirty="0"/>
              <a:t>(großer </a:t>
            </a:r>
            <a:r>
              <a:rPr lang="de-DE" sz="2000" dirty="0">
                <a:highlight>
                  <a:srgbClr val="FFFF00"/>
                </a:highlight>
              </a:rPr>
              <a:t>Unterschied</a:t>
            </a:r>
            <a:r>
              <a:rPr lang="de-DE" sz="2000" dirty="0"/>
              <a:t> zu Gesamtschulen!)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Innerhalb der Erprobungsstufe gehen die Schülerinnen und Schüler </a:t>
            </a:r>
            <a:r>
              <a:rPr lang="de-DE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ohne Versetzung von der Klasse 5 in die Klasse 6 über</a:t>
            </a:r>
            <a:r>
              <a:rPr lang="de-DE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eine einmalige freiwillige Wiederholung einer der beiden Jahrgangsstufen ist auf Antrag der Erziehungsberechtigten nach Entscheidung der Erprobungsstufenkonferenz jedoch möglich. </a:t>
            </a:r>
            <a:endParaRPr lang="de-D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Ausbildung in der Erprobungsstufe dauert </a:t>
            </a:r>
            <a:r>
              <a:rPr lang="de-DE" sz="2100" b="1" dirty="0">
                <a:latin typeface="Calibri" panose="020F0502020204030204" pitchFamily="34" charset="0"/>
                <a:cs typeface="Calibri" panose="020F0502020204030204" pitchFamily="34" charset="0"/>
              </a:rPr>
              <a:t>höchstens drei Jahre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. Klasse 5 kann einmal freiwillig wiederholt werden.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Abschluss der Erprobungsstufe: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Nichtversetzung: 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10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Möglichkeit der Wiederholung der Klasse 6</a:t>
            </a:r>
            <a:r>
              <a:rPr lang="de-DE" sz="21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wenn dadurch die Höchstdauer 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der Ausbildung in der Erprobungsstufe nicht überschritten wird </a:t>
            </a:r>
            <a:r>
              <a:rPr lang="de-DE" sz="21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 die Versetzungskonferenz feststellt, dass auf Grund der Gesamtentwicklung danach die Versetzung erreicht werden kann. </a:t>
            </a:r>
          </a:p>
          <a:p>
            <a:pPr marL="0" indent="0">
              <a:spcBef>
                <a:spcPts val="0"/>
              </a:spcBef>
              <a:buNone/>
            </a:pPr>
            <a:endParaRPr lang="de-DE" sz="21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100" u="sng" dirty="0">
                <a:latin typeface="Calibri" panose="020F0502020204030204" pitchFamily="34" charset="0"/>
                <a:cs typeface="Calibri" panose="020F0502020204030204" pitchFamily="34" charset="0"/>
              </a:rPr>
              <a:t>ODER: Wechsel in Klasse 7 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der Realschule/Hauptschule/Gesamtschule  </a:t>
            </a:r>
            <a:r>
              <a:rPr lang="de-DE" sz="2100" dirty="0">
                <a:solidFill>
                  <a:srgbClr val="FE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 </a:t>
            </a:r>
            <a:r>
              <a:rPr lang="de-DE" sz="20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Hauptschule oder der Gesamtschule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à"/>
            </a:pPr>
            <a:endParaRPr lang="de-DE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8233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EF9DC-00FA-4A61-1C2D-0CFA8238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Mehrere Fremdsprachen möglich </a:t>
            </a:r>
          </a:p>
          <a:p>
            <a:r>
              <a:rPr lang="de-DE" dirty="0"/>
              <a:t>Verschiedene Schulabschlüsse</a:t>
            </a:r>
          </a:p>
          <a:p>
            <a:r>
              <a:rPr lang="de-DE" dirty="0"/>
              <a:t>„Vorbereitung“ auf ein Studium </a:t>
            </a:r>
          </a:p>
          <a:p>
            <a:r>
              <a:rPr lang="de-DE" dirty="0"/>
              <a:t>Kooperation mit anderen Gymnasien</a:t>
            </a:r>
          </a:p>
          <a:p>
            <a:r>
              <a:rPr lang="de-DE" dirty="0"/>
              <a:t>„</a:t>
            </a:r>
            <a:r>
              <a:rPr lang="de-DE" dirty="0" err="1"/>
              <a:t>Forder</a:t>
            </a:r>
            <a:r>
              <a:rPr lang="de-DE" dirty="0"/>
              <a:t>“- und Förderkurse </a:t>
            </a:r>
          </a:p>
          <a:p>
            <a:r>
              <a:rPr lang="de-DE" dirty="0"/>
              <a:t> breite Aufstellung an Profilen (naturwissenschaftlich, sprachlich, kulturell) </a:t>
            </a:r>
          </a:p>
          <a:p>
            <a:pPr marL="0" indent="0">
              <a:buNone/>
            </a:pPr>
            <a:r>
              <a:rPr lang="de-DE" dirty="0"/>
              <a:t>…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5A2C8BC-50E5-693C-7359-D01137FE6D04}"/>
              </a:ext>
            </a:extLst>
          </p:cNvPr>
          <p:cNvSpPr txBox="1">
            <a:spLocks/>
          </p:cNvSpPr>
          <p:nvPr/>
        </p:nvSpPr>
        <p:spPr>
          <a:xfrm>
            <a:off x="2997307" y="709189"/>
            <a:ext cx="6197384" cy="822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b="1" dirty="0"/>
              <a:t>Stärken – Beispiel eines Gymnasiums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2743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0ACFC-BD46-397F-FF44-5DC55B5279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/>
              <a:t>Die Gesamtschule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CEF552-5D54-48C4-3078-2E916187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de-DE" altLang="de-DE" sz="3200" dirty="0"/>
              <a:t>Zur Wahl steht neben… </a:t>
            </a:r>
          </a:p>
          <a:p>
            <a:pPr marL="0" indent="0" algn="just">
              <a:buFontTx/>
              <a:buNone/>
            </a:pPr>
            <a:endParaRPr lang="de-DE" altLang="de-DE" sz="3200" dirty="0"/>
          </a:p>
          <a:p>
            <a:pPr algn="just"/>
            <a:r>
              <a:rPr lang="de-DE" altLang="de-DE" sz="3200" dirty="0"/>
              <a:t>…dem dreigliedrigen Schulsystem (Hauptschule oder Real-schule oder Gymnasium),</a:t>
            </a:r>
          </a:p>
          <a:p>
            <a:pPr marL="0" indent="0">
              <a:buFontTx/>
              <a:buNone/>
            </a:pPr>
            <a:endParaRPr lang="de-DE" altLang="de-DE" sz="3200" dirty="0"/>
          </a:p>
          <a:p>
            <a:r>
              <a:rPr lang="de-DE" altLang="de-DE" sz="3200" dirty="0"/>
              <a:t>das eingliedrige Schulsystem (Gesamtschule).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64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4C909-048C-4EC6-4A50-127D94636D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Schulabschlüsse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955947-6031-A874-E903-D67EB55C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 algn="ctr">
              <a:spcBef>
                <a:spcPts val="800"/>
              </a:spcBef>
              <a:buFontTx/>
              <a:buNone/>
            </a:pPr>
            <a:endParaRPr lang="de-DE" altLang="de-DE" sz="3200" i="1" dirty="0"/>
          </a:p>
          <a:p>
            <a:pPr marL="346075" indent="-346075" algn="ctr">
              <a:spcBef>
                <a:spcPts val="800"/>
              </a:spcBef>
              <a:buFontTx/>
              <a:buNone/>
            </a:pPr>
            <a:r>
              <a:rPr lang="de-DE" altLang="de-DE" sz="3200" i="1" dirty="0"/>
              <a:t>In der Gesamtschule </a:t>
            </a:r>
            <a:r>
              <a:rPr lang="de-DE" altLang="de-DE" sz="3200" dirty="0"/>
              <a:t>können die Schüler*innen </a:t>
            </a:r>
          </a:p>
          <a:p>
            <a:pPr marL="346075" indent="-346075" algn="ctr">
              <a:spcBef>
                <a:spcPts val="800"/>
              </a:spcBef>
              <a:buFontTx/>
              <a:buNone/>
            </a:pPr>
            <a:r>
              <a:rPr lang="de-DE" altLang="de-DE" sz="3200" dirty="0"/>
              <a:t>sowohl den </a:t>
            </a:r>
            <a:r>
              <a:rPr lang="de-DE" altLang="de-DE" sz="3200" b="1" u="sng" dirty="0"/>
              <a:t>Hauptschulabschluss nach Klasse </a:t>
            </a:r>
          </a:p>
          <a:p>
            <a:pPr marL="346075" indent="-346075" algn="ctr">
              <a:spcBef>
                <a:spcPts val="800"/>
              </a:spcBef>
              <a:buFontTx/>
              <a:buNone/>
            </a:pPr>
            <a:r>
              <a:rPr lang="de-DE" altLang="de-DE" sz="3200" b="1" u="sng" dirty="0"/>
              <a:t>9 und nach Klasse 10 </a:t>
            </a:r>
            <a:r>
              <a:rPr lang="de-DE" altLang="de-DE" sz="3200" dirty="0"/>
              <a:t>als auch den</a:t>
            </a:r>
          </a:p>
          <a:p>
            <a:pPr marL="346075" indent="-346075" algn="ctr">
              <a:spcBef>
                <a:spcPts val="800"/>
              </a:spcBef>
              <a:buFontTx/>
              <a:buNone/>
            </a:pPr>
            <a:r>
              <a:rPr lang="de-DE" altLang="de-DE" sz="3200" b="1" u="sng" dirty="0"/>
              <a:t>mittleren Schulabschluss (Fachoberschulreife)</a:t>
            </a:r>
            <a:endParaRPr lang="de-DE" altLang="de-DE" sz="3200" dirty="0"/>
          </a:p>
          <a:p>
            <a:pPr marL="346075" indent="-346075" algn="ctr">
              <a:spcBef>
                <a:spcPts val="800"/>
              </a:spcBef>
              <a:buFontTx/>
              <a:buNone/>
            </a:pPr>
            <a:r>
              <a:rPr lang="de-DE" altLang="de-DE" sz="3200" dirty="0"/>
              <a:t>sowie die </a:t>
            </a:r>
            <a:r>
              <a:rPr lang="de-DE" altLang="de-DE" sz="3200" b="1" u="sng" dirty="0"/>
              <a:t>Qualifikation zum Besuch der</a:t>
            </a:r>
          </a:p>
          <a:p>
            <a:pPr marL="346075" indent="-346075" algn="ctr">
              <a:spcBef>
                <a:spcPts val="800"/>
              </a:spcBef>
              <a:buFontTx/>
              <a:buNone/>
            </a:pPr>
            <a:r>
              <a:rPr lang="de-DE" altLang="de-DE" sz="3200" b="1" u="sng" dirty="0"/>
              <a:t>gymnasialen Oberstufe </a:t>
            </a:r>
            <a:r>
              <a:rPr lang="de-DE" altLang="de-DE" sz="3200" dirty="0"/>
              <a:t>erwerben.</a:t>
            </a:r>
            <a:endParaRPr lang="de-DE" altLang="de-DE" sz="3200" b="1" u="sng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66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0F2D-33B2-A49C-6B99-131EBA53EE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Die Gesamtschule - das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7BA97-C4BA-F11A-3328-BBD2F723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altLang="de-DE" sz="3200" dirty="0"/>
              <a:t>Die Gesamtschule ermöglicht in einem </a:t>
            </a:r>
            <a:r>
              <a:rPr lang="de-DE" altLang="de-DE" sz="3200" u="sng" dirty="0"/>
              <a:t>differenzierten Unterrichtssystem</a:t>
            </a:r>
            <a:r>
              <a:rPr lang="de-DE" altLang="de-DE" sz="3200" dirty="0"/>
              <a:t> Bildungsgänge, die ohne Zuordnung zu unterschiedlichen Schulformen zu allen Abschlüssen der Sekundarstufe I und II führen.</a:t>
            </a:r>
          </a:p>
          <a:p>
            <a:pPr marL="0" indent="0">
              <a:buFontTx/>
              <a:buNone/>
            </a:pPr>
            <a:r>
              <a:rPr lang="de-DE" altLang="de-DE" sz="3200" dirty="0"/>
              <a:t>Gesamtschulen werden in der Regel als </a:t>
            </a:r>
            <a:r>
              <a:rPr lang="de-DE" altLang="de-DE" sz="3200" dirty="0">
                <a:highlight>
                  <a:srgbClr val="FFFF00"/>
                </a:highlight>
              </a:rPr>
              <a:t>Ganztagsschulen</a:t>
            </a:r>
            <a:r>
              <a:rPr lang="de-DE" altLang="de-DE" sz="3200" dirty="0"/>
              <a:t> geführt.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26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4CCB6-09E6-DFD4-6A6A-51205192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5E40065-8DBE-951D-60F5-8D1191F7A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77"/>
            <a:ext cx="6606862" cy="681762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B68FE08-60AF-FA39-A640-A5CBCDC462A7}"/>
              </a:ext>
            </a:extLst>
          </p:cNvPr>
          <p:cNvSpPr txBox="1"/>
          <p:nvPr/>
        </p:nvSpPr>
        <p:spPr>
          <a:xfrm>
            <a:off x="7551313" y="5846544"/>
            <a:ext cx="3802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Quelle: https://</a:t>
            </a:r>
            <a:r>
              <a:rPr lang="de-DE" sz="1200" dirty="0" err="1"/>
              <a:t>www.aachener-gesamt.schule</a:t>
            </a:r>
            <a:r>
              <a:rPr lang="de-DE" sz="1200" dirty="0"/>
              <a:t>/allgemein/schullaufbahn/jahrgaenge-5-bis-7/beispielstundenplan-einer-5ten-klasse/</a:t>
            </a:r>
          </a:p>
        </p:txBody>
      </p:sp>
    </p:spTree>
    <p:extLst>
      <p:ext uri="{BB962C8B-B14F-4D97-AF65-F5344CB8AC3E}">
        <p14:creationId xmlns:p14="http://schemas.microsoft.com/office/powerpoint/2010/main" val="147396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AD513A7-3062-6061-45F7-A6FF0B6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Einstieg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B7C7343-6772-BF9B-CA24-6CB8C696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000" dirty="0"/>
              <a:t>Welche Schulform entspricht am ehestens den… </a:t>
            </a:r>
          </a:p>
          <a:p>
            <a:pPr marL="0" indent="0">
              <a:buNone/>
            </a:pPr>
            <a:endParaRPr lang="de-DE" sz="3000" dirty="0"/>
          </a:p>
          <a:p>
            <a:r>
              <a:rPr lang="de-DE" sz="3000" dirty="0"/>
              <a:t>Lernmöglichkeiten</a:t>
            </a:r>
          </a:p>
          <a:p>
            <a:r>
              <a:rPr lang="de-DE" sz="3000" dirty="0"/>
              <a:t>Begabungen </a:t>
            </a:r>
          </a:p>
          <a:p>
            <a:r>
              <a:rPr lang="de-DE" sz="3000" dirty="0"/>
              <a:t>Neigungen</a:t>
            </a:r>
          </a:p>
          <a:p>
            <a:r>
              <a:rPr lang="de-DE" sz="3000" dirty="0"/>
              <a:t>Interessen</a:t>
            </a:r>
          </a:p>
          <a:p>
            <a:endParaRPr lang="de-DE" sz="3000" dirty="0"/>
          </a:p>
          <a:p>
            <a:pPr marL="0" indent="0">
              <a:buNone/>
            </a:pPr>
            <a:r>
              <a:rPr lang="de-DE" sz="3000" dirty="0"/>
              <a:t>meines Kindes?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975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0F2D-33B2-A49C-6B99-131EBA53EE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Die Gesamtschule - das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7BA97-C4BA-F11A-3328-BBD2F723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ea typeface="ＭＳ Ｐゴシック" charset="0"/>
                <a:cs typeface="Wingdings 3" charset="2"/>
              </a:rPr>
              <a:t>Unterricht in den Klassen 5 und 6 im Klassenverband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latin typeface="+mj-lt"/>
                <a:ea typeface="ＭＳ Ｐゴシック" charset="0"/>
                <a:cs typeface="Wingdings 3" charset="2"/>
              </a:rPr>
              <a:t>Die Schüler*innen gehen </a:t>
            </a:r>
            <a:r>
              <a:rPr lang="de-DE" sz="3200" b="1" dirty="0">
                <a:highlight>
                  <a:srgbClr val="FFFF00"/>
                </a:highlight>
                <a:latin typeface="+mj-lt"/>
                <a:ea typeface="ＭＳ Ｐゴシック" charset="0"/>
                <a:cs typeface="Wingdings 3" charset="2"/>
              </a:rPr>
              <a:t>ohne Versetzung </a:t>
            </a:r>
            <a:r>
              <a:rPr lang="de-DE" sz="3200" dirty="0">
                <a:latin typeface="+mj-lt"/>
                <a:ea typeface="ＭＳ Ｐゴシック" charset="0"/>
                <a:cs typeface="Wingdings 3" charset="2"/>
              </a:rPr>
              <a:t>in die Klassen 6 - 9 über. </a:t>
            </a:r>
          </a:p>
          <a:p>
            <a:pPr marL="0" indent="0" algn="just">
              <a:buNone/>
              <a:defRPr/>
            </a:pPr>
            <a:r>
              <a:rPr lang="de-DE" sz="3200" dirty="0">
                <a:latin typeface="+mj-lt"/>
                <a:ea typeface="ＭＳ Ｐゴシック" charset="0"/>
                <a:cs typeface="Wingdings 3" charset="2"/>
                <a:sym typeface="Wingdings" pitchFamily="2" charset="2"/>
              </a:rPr>
              <a:t></a:t>
            </a:r>
            <a:r>
              <a:rPr lang="de-DE" sz="3200" dirty="0">
                <a:latin typeface="+mj-lt"/>
                <a:ea typeface="ＭＳ Ｐゴシック" charset="0"/>
                <a:cs typeface="Wingdings 3" charset="2"/>
              </a:rPr>
              <a:t>Auf Antrag der Eltern ist die Wiederholung einer Klasse zugunsten einer besseren Förderung möglich.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latin typeface="+mj-lt"/>
                <a:ea typeface="ＭＳ Ｐゴシック" charset="0"/>
                <a:cs typeface="Wingdings 3" charset="2"/>
              </a:rPr>
              <a:t>Das Abitur wird in der Regel nach 9 Jahren erworben.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654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0F2D-33B2-A49C-6B99-131EBA53EE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Die Gesamtschule - das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7BA97-C4BA-F11A-3328-BBD2F723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altLang="de-DE" sz="3200" u="sng" dirty="0"/>
              <a:t>Grund- und Erweiterungsebene </a:t>
            </a:r>
            <a:r>
              <a:rPr lang="de-DE" altLang="de-DE" sz="3200" dirty="0"/>
              <a:t>(äußere Differenzierung)</a:t>
            </a:r>
          </a:p>
          <a:p>
            <a:pPr algn="just"/>
            <a:r>
              <a:rPr lang="de-DE" altLang="de-DE" sz="3200" dirty="0"/>
              <a:t>Die Gesamtschule bietet in einigen Fächern Unterricht auf zwei Anspruchsebenen an, um den unterschiedlichen Lern-voraussetzungen und Fähigkeiten der Schüler*innen gerecht zu werden (sog. Grund- und Erweiterungskurse).</a:t>
            </a:r>
          </a:p>
          <a:p>
            <a:r>
              <a:rPr lang="de-DE" altLang="de-DE" sz="3200" dirty="0"/>
              <a:t>ab 7. Klasse in Englisch + Mathematik</a:t>
            </a:r>
          </a:p>
          <a:p>
            <a:r>
              <a:rPr lang="de-DE" altLang="de-DE" sz="3200" dirty="0"/>
              <a:t>ab 8. oder 9. Klasse in Deutsch</a:t>
            </a:r>
          </a:p>
          <a:p>
            <a:r>
              <a:rPr lang="de-DE" altLang="de-DE" sz="3200" dirty="0"/>
              <a:t>ab 9. Klasse in Physik oder Chemie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9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A20F2D-33B2-A49C-6B99-131EBA53EE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Die Gesamtschule - das System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7BA97-C4BA-F11A-3328-BBD2F723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de-DE" sz="3200" dirty="0">
                <a:ea typeface="ＭＳ Ｐゴシック" charset="0"/>
              </a:rPr>
              <a:t>Differenzierung in einzelnen Fächern in gemeinsamen Lern-gruppen (Binnendifferenzierung)</a:t>
            </a:r>
          </a:p>
          <a:p>
            <a:pPr algn="just">
              <a:defRPr/>
            </a:pPr>
            <a:r>
              <a:rPr lang="de-DE" sz="3200" dirty="0">
                <a:ea typeface="ＭＳ Ｐゴシック" charset="0"/>
              </a:rPr>
              <a:t>Wechsel zwischen Grund- und Erweiterungskurs zu Beginn des Schuljahres bis zur 10. Klasse möglich</a:t>
            </a:r>
          </a:p>
          <a:p>
            <a:pPr algn="just">
              <a:defRPr/>
            </a:pPr>
            <a:r>
              <a:rPr lang="de-DE" sz="3200" dirty="0">
                <a:ea typeface="ＭＳ Ｐゴシック" charset="0"/>
              </a:rPr>
              <a:t>zusätzliche Förderangebote zur Aufarbeitung von Lernrück-ständen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80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EF9DC-00FA-4A61-1C2D-0CFA8238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Verschiedene Schulabschlüsse möglich </a:t>
            </a:r>
          </a:p>
          <a:p>
            <a:r>
              <a:rPr lang="de-DE" dirty="0"/>
              <a:t>Kein Schulwechsel bei Schulformwechsel notwendig</a:t>
            </a:r>
          </a:p>
          <a:p>
            <a:r>
              <a:rPr lang="de-DE" dirty="0"/>
              <a:t>Ganztag </a:t>
            </a:r>
          </a:p>
          <a:p>
            <a:r>
              <a:rPr lang="de-DE" dirty="0"/>
              <a:t>Differenzierung (Erweiterungs- und Grundkurse)</a:t>
            </a:r>
          </a:p>
          <a:p>
            <a:r>
              <a:rPr lang="de-DE" dirty="0"/>
              <a:t>2. Fremdsprache möglich</a:t>
            </a:r>
          </a:p>
          <a:p>
            <a:r>
              <a:rPr lang="de-DE" dirty="0"/>
              <a:t>Gute sonderpädagogische Begleitung </a:t>
            </a:r>
          </a:p>
          <a:p>
            <a:pPr marL="0" indent="0">
              <a:buNone/>
            </a:pPr>
            <a:r>
              <a:rPr lang="de-DE" dirty="0"/>
              <a:t>…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5A2C8BC-50E5-693C-7359-D01137FE6D04}"/>
              </a:ext>
            </a:extLst>
          </p:cNvPr>
          <p:cNvSpPr txBox="1">
            <a:spLocks/>
          </p:cNvSpPr>
          <p:nvPr/>
        </p:nvSpPr>
        <p:spPr>
          <a:xfrm>
            <a:off x="2371665" y="681037"/>
            <a:ext cx="6519672" cy="822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b="1" dirty="0"/>
              <a:t>Stärken – Beispiel einer Gesamtschule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53303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8EF1D-D286-CF9D-9692-29E3E7F61B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Die Gesamtschule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6146C8-0186-F78C-6535-1C9EB689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3500" dirty="0"/>
              <a:t>Es gibt vier Gesamtschulen in Aachen:</a:t>
            </a:r>
          </a:p>
          <a:p>
            <a:pPr marL="0" indent="0">
              <a:buFontTx/>
              <a:buNone/>
              <a:defRPr/>
            </a:pPr>
            <a:endParaRPr lang="de-DE" altLang="de-DE" sz="3500" dirty="0"/>
          </a:p>
          <a:p>
            <a:pPr>
              <a:defRPr/>
            </a:pPr>
            <a:r>
              <a:rPr lang="de-DE" altLang="de-DE" sz="3500" dirty="0"/>
              <a:t>4. Aachener Gesamtschule</a:t>
            </a:r>
          </a:p>
          <a:p>
            <a:pPr>
              <a:defRPr/>
            </a:pPr>
            <a:r>
              <a:rPr lang="de-DE" altLang="de-DE" sz="3500" dirty="0"/>
              <a:t>Heinrich –Heine-Gesamtschule</a:t>
            </a:r>
          </a:p>
          <a:p>
            <a:pPr>
              <a:defRPr/>
            </a:pPr>
            <a:r>
              <a:rPr lang="de-DE" altLang="de-DE" sz="3500" dirty="0"/>
              <a:t>Maria-Montessori-Gesamtschule</a:t>
            </a:r>
          </a:p>
          <a:p>
            <a:pPr>
              <a:defRPr/>
            </a:pPr>
            <a:r>
              <a:rPr lang="de-DE" altLang="de-DE" sz="3500" dirty="0"/>
              <a:t>Gesamtschule Aachen-Brand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316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559BD-8E1F-3756-3C0A-02CACD559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 dirty="0"/>
              <a:t>Beratung und Empfehlung </a:t>
            </a:r>
            <a:br>
              <a:rPr lang="de-DE" b="1" dirty="0"/>
            </a:br>
            <a:r>
              <a:rPr lang="de-DE" b="1" dirty="0">
                <a:sym typeface="Wingdings" pitchFamily="2" charset="2"/>
              </a:rPr>
              <a:t> </a:t>
            </a:r>
            <a:r>
              <a:rPr lang="de-DE" sz="3500" b="1" i="1" dirty="0">
                <a:sym typeface="Wingdings" pitchFamily="2" charset="2"/>
              </a:rPr>
              <a:t>Das Beratungsgespräch</a:t>
            </a:r>
            <a:endParaRPr lang="de-DE" sz="35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9A122-183C-6A23-5B9E-F1EBC8287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38138" indent="-338138" algn="just" eaLnBrk="1" hangingPunct="1">
              <a:lnSpc>
                <a:spcPct val="170000"/>
              </a:lnSpc>
              <a:spcBef>
                <a:spcPts val="700"/>
              </a:spcBef>
              <a:buFont typeface="Comic Sans MS" panose="030F0902030302020204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de-DE" sz="5300" dirty="0"/>
              <a:t>Anfang November finden die ersten Klassenkonferenzen statt, in denen alle Fach-lehrer*innen sich hinsichtlich der von der Klassenlehrer*in vorgeschlagenen Schulform-empfehlung beraten.</a:t>
            </a:r>
          </a:p>
          <a:p>
            <a:pPr marL="338138" indent="-338138" algn="just" eaLnBrk="1" hangingPunct="1">
              <a:lnSpc>
                <a:spcPct val="170000"/>
              </a:lnSpc>
              <a:spcBef>
                <a:spcPts val="700"/>
              </a:spcBef>
              <a:buFont typeface="Comic Sans MS" panose="030F0902030302020204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de-DE" sz="5300" dirty="0"/>
              <a:t>Eltern und Klassenlehrer*innen tauschen anhand eines Beobachtungsbogens (Eltern-/Lehrer*in-/Schüler*in-Sicht) ihre Prognosen aus, welche Schule sie für das Weiterlernen des Kindes für sinnvoll halten. </a:t>
            </a:r>
          </a:p>
          <a:p>
            <a:pPr marL="338138" indent="-338138" algn="just" eaLnBrk="1" hangingPunct="1">
              <a:lnSpc>
                <a:spcPct val="170000"/>
              </a:lnSpc>
              <a:spcBef>
                <a:spcPts val="700"/>
              </a:spcBef>
              <a:buFont typeface="Comic Sans MS" panose="030F0902030302020204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de-DE" sz="5300" dirty="0"/>
              <a:t>Argumente werden ausgetauscht und abgeglichen.</a:t>
            </a:r>
          </a:p>
          <a:p>
            <a:pPr marL="338138" indent="-338138" algn="just" eaLnBrk="1" hangingPunct="1">
              <a:lnSpc>
                <a:spcPct val="170000"/>
              </a:lnSpc>
              <a:spcBef>
                <a:spcPts val="700"/>
              </a:spcBef>
              <a:buFont typeface="Comic Sans MS" panose="030F0902030302020204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altLang="de-DE" sz="5300" dirty="0"/>
              <a:t>Das Ergebnis wird kurz schriftlich festgehalten (Elternwunsch und Schulempfehlung).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33847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23F59-A821-167C-C1BC-75BC206025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4000" b="1" dirty="0"/>
              <a:t>Halbjahreszeugnis und begründete Empfehlung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9A912-B17C-8318-F346-67E0C6B53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 algn="just" eaLnBrk="1" hangingPunct="1"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200" dirty="0"/>
              <a:t>Das Halbjahreszeugnis ist ein Notenzeugnis. Es enthält eine begründete Schulformempfehlung.</a:t>
            </a:r>
          </a:p>
          <a:p>
            <a:pPr indent="-341313" algn="just" eaLnBrk="1" hangingPunct="1"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200" dirty="0"/>
              <a:t>Neben den kognitiven Fähigkeiten spielen das Arbeits- und das Sozialverhalten eine entscheidende Rolle. </a:t>
            </a:r>
          </a:p>
          <a:p>
            <a:pPr indent="-341313" algn="just" eaLnBrk="1" hangingPunct="1"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200" dirty="0"/>
              <a:t>Die Empfehlung kann eindeutig sein oder mit der </a:t>
            </a:r>
            <a:r>
              <a:rPr lang="de-DE" altLang="de-DE" sz="3200" dirty="0" err="1"/>
              <a:t>Einschrän-kung</a:t>
            </a:r>
            <a:r>
              <a:rPr lang="de-DE" altLang="de-DE" sz="3200" dirty="0"/>
              <a:t> eine zweite Möglichkeit offen lassen. Die Gesamtschule ist zusätzlich immer möglich.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315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1855" y="135881"/>
            <a:ext cx="7991317" cy="10234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500" b="1" dirty="0"/>
              <a:t>Übergang GS zur weiterführenden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961" y="1274372"/>
            <a:ext cx="10578815" cy="5698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500" b="1" dirty="0"/>
              <a:t>Anmeldeverfahren</a:t>
            </a:r>
          </a:p>
          <a:p>
            <a:pPr>
              <a:lnSpc>
                <a:spcPct val="100000"/>
              </a:lnSpc>
            </a:pPr>
            <a:r>
              <a:rPr lang="de-DE" sz="2500" dirty="0"/>
              <a:t>Zeugnis Klasse 4 (1. Halbjahr) mit der Förderempfehlung der GS</a:t>
            </a:r>
          </a:p>
          <a:p>
            <a:pPr>
              <a:lnSpc>
                <a:spcPct val="100000"/>
              </a:lnSpc>
            </a:pPr>
            <a:r>
              <a:rPr lang="de-DE" sz="2500" dirty="0"/>
              <a:t>Anmeldeblatt mit rotem Stempel der GS</a:t>
            </a:r>
          </a:p>
          <a:p>
            <a:pPr>
              <a:lnSpc>
                <a:spcPct val="100000"/>
              </a:lnSpc>
            </a:pPr>
            <a:r>
              <a:rPr lang="de-DE" sz="2500" dirty="0"/>
              <a:t>Geburtsurkunde</a:t>
            </a:r>
          </a:p>
          <a:p>
            <a:pPr>
              <a:lnSpc>
                <a:spcPct val="100000"/>
              </a:lnSpc>
            </a:pPr>
            <a:r>
              <a:rPr lang="de-DE" sz="2500" dirty="0"/>
              <a:t>Impfausweis mit Masernimpfung</a:t>
            </a:r>
          </a:p>
          <a:p>
            <a:pPr>
              <a:lnSpc>
                <a:spcPct val="100000"/>
              </a:lnSpc>
            </a:pPr>
            <a:r>
              <a:rPr lang="de-DE" sz="2500" dirty="0"/>
              <a:t>das Kind selbst muss ebenfalls mit zur Anmeldung</a:t>
            </a:r>
          </a:p>
          <a:p>
            <a:pPr>
              <a:lnSpc>
                <a:spcPct val="100000"/>
              </a:lnSpc>
            </a:pPr>
            <a:endParaRPr lang="de-DE" sz="2500" dirty="0"/>
          </a:p>
          <a:p>
            <a:pPr indent="-339725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2500" dirty="0">
                <a:sym typeface="Wingdings" pitchFamily="2" charset="2"/>
              </a:rPr>
              <a:t> </a:t>
            </a:r>
            <a:r>
              <a:rPr lang="de-DE" altLang="de-DE" sz="2500" dirty="0"/>
              <a:t>Eltern, die ihr Kind an einer Schulform anmelden, für die ihr Kind keine Empfehlung erhalten hat, werden zu einem Beratungsgespräch der weiterführenden Schule eingeladen. </a:t>
            </a:r>
          </a:p>
          <a:p>
            <a:pPr indent="-339725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altLang="de-DE" sz="2500" dirty="0">
                <a:sym typeface="Wingdings" pitchFamily="2" charset="2"/>
              </a:rPr>
              <a:t> </a:t>
            </a:r>
            <a:r>
              <a:rPr lang="de-DE" altLang="de-DE" sz="2500" dirty="0"/>
              <a:t>Bei einer </a:t>
            </a:r>
            <a:r>
              <a:rPr lang="de-DE" altLang="de-DE" sz="2500" b="1" dirty="0">
                <a:highlight>
                  <a:srgbClr val="FFFF00"/>
                </a:highlight>
              </a:rPr>
              <a:t>Ablehnung </a:t>
            </a:r>
            <a:r>
              <a:rPr lang="de-DE" altLang="de-DE" sz="2500" dirty="0"/>
              <a:t>wird der Zweit- bzw. Drittwunsch berücksichtigt, sofern die Schule Kapazitäten hat.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500" dirty="0"/>
          </a:p>
        </p:txBody>
      </p:sp>
      <p:pic>
        <p:nvPicPr>
          <p:cNvPr id="1026" name="Picture 2" descr="Umfrage: Sollten Schüler nach der Grundschulzeit sortiert werden? - DER  SPIEG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07" y="5258350"/>
            <a:ext cx="1265685" cy="12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nzenfee und Koffertroll und SYDERF rufen zur Schulranzen - Spendenaktion  2018 | Ranzenfee &amp;amp; Koffertro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176" y="333965"/>
            <a:ext cx="2576863" cy="18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07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8D480-A57C-46FB-6BE7-9B64C35BF2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 dirty="0"/>
              <a:t>Fragen zum Übergang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819646-5FDD-3F75-108A-78BFE1A9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5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Wie ist das bei meinem Kind? </a:t>
            </a:r>
          </a:p>
          <a:p>
            <a:pPr marL="857250" lvl="1" indent="-457200" eaLnBrk="1" hangingPunct="1"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/>
              <a:t>Wie geht es mit neuen Situationen und mit fremden Menschen um?</a:t>
            </a:r>
          </a:p>
          <a:p>
            <a:pPr marL="857250" lvl="1" indent="-457200" eaLnBrk="1" hangingPunct="1"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/>
              <a:t>Ist mein Kind belastbar?</a:t>
            </a:r>
          </a:p>
          <a:p>
            <a:pPr marL="857250" lvl="1" indent="-457200" eaLnBrk="1" hangingPunct="1"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/>
              <a:t>Kann es Misserfolge verkraften, ohne an sich zu zweifeln?</a:t>
            </a:r>
          </a:p>
          <a:p>
            <a:pPr marL="857250" lvl="1" indent="-457200" eaLnBrk="1" hangingPunct="1"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/>
              <a:t>Ist das Kind von sich aus neugierig und wissensdurstig?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/>
              <a:t>Lernt mein Kind gerne?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/>
              <a:t>Wie selbstständig arbeitet es?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>
                <a:solidFill>
                  <a:srgbClr val="000000"/>
                </a:solidFill>
              </a:rPr>
              <a:t>Wieviel Hilfe benötigt es bei den Hausaufgaben?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>
                <a:solidFill>
                  <a:srgbClr val="000000"/>
                </a:solidFill>
              </a:rPr>
              <a:t> Hat es Angst vor Leistungsüberprüfungen?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>
                <a:solidFill>
                  <a:srgbClr val="000000"/>
                </a:solidFill>
              </a:rPr>
              <a:t>Mit welchem Aufwand entstehen die (guten) Leistungen?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de-DE" sz="2800" dirty="0">
                <a:solidFill>
                  <a:srgbClr val="000000"/>
                </a:solidFill>
              </a:rPr>
              <a:t>Wie hoch ist der Erwartungsdruck des Umfeldes?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743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CAA3D-A41C-ADFA-7AEF-305BDC5D04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 dirty="0"/>
              <a:t>Bitte bedenken Sie…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24B2FC-E584-9BB0-84B5-32EE0ED36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800" dirty="0"/>
              <a:t>Ein Scheitern auf der gewählten Schulform kann die Psyche eines Kindes und die Beziehungen innerhalb der Familie stark belasten.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800" dirty="0"/>
              <a:t>Ein Wechsel in eine niedrigere Schulform kann schwierig werden.</a:t>
            </a:r>
          </a:p>
          <a:p>
            <a:pPr marL="0" indent="0" algn="just">
              <a:buNone/>
            </a:pPr>
            <a:endParaRPr lang="de-DE" altLang="de-DE" sz="4000" dirty="0"/>
          </a:p>
          <a:p>
            <a:pPr marL="0" indent="0" algn="just">
              <a:buNone/>
            </a:pPr>
            <a:r>
              <a:rPr lang="de-DE" altLang="de-DE" sz="2800" u="sng" dirty="0"/>
              <a:t>Daher: </a:t>
            </a:r>
          </a:p>
          <a:p>
            <a:pPr algn="just"/>
            <a:r>
              <a:rPr lang="de-DE" altLang="de-DE" sz="2800" dirty="0"/>
              <a:t>Fördern Sie die Eigenverantwortlichkeit Ihres Kindes!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800" dirty="0"/>
              <a:t>Ermutigen Sie Ihr Kind!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altLang="de-DE" sz="2800" dirty="0"/>
              <a:t>Bildung ist mehr als reines Wissen! </a:t>
            </a:r>
          </a:p>
          <a:p>
            <a:pPr marL="0" indent="0" algn="just">
              <a:buNone/>
            </a:pPr>
            <a:r>
              <a:rPr lang="de-DE" altLang="de-DE" sz="2800" dirty="0"/>
              <a:t>=&gt; Die beste Schule für Ihr Kind ist seinem Leistungsvermögen angemessen und lässt ihm noch Freiraum für Hobbys, Freunde und Sport.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604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BBAFD-AEC3-31ED-16BC-C1656FAF0E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Termine und 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69E11-E7C5-D31A-6845-596ABC5E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fontScale="85000" lnSpcReduction="10000"/>
          </a:bodyPr>
          <a:lstStyle/>
          <a:p>
            <a:pPr marL="338138" indent="-338138" algn="just" eaLnBrk="1" hangingPunct="1">
              <a:lnSpc>
                <a:spcPct val="16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b="1" dirty="0"/>
              <a:t>Heute: </a:t>
            </a:r>
            <a:r>
              <a:rPr lang="de-DE" sz="2600" dirty="0"/>
              <a:t>Information über die Bildungsgänge in der Sekundarstufe I und II und rechtliche Veränderungen</a:t>
            </a:r>
          </a:p>
          <a:p>
            <a:pPr marL="338138" indent="-338138" algn="just" eaLnBrk="1" hangingPunct="1">
              <a:lnSpc>
                <a:spcPct val="160000"/>
              </a:lnSpc>
              <a:spcBef>
                <a:spcPts val="600"/>
              </a:spcBef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b="1" dirty="0"/>
              <a:t>In den nächsten Tagen und Wochen: </a:t>
            </a:r>
            <a:r>
              <a:rPr lang="de-DE" sz="2600" dirty="0"/>
              <a:t>Informationsveranstaltungen der weiterführenden Schulen</a:t>
            </a:r>
          </a:p>
          <a:p>
            <a:pPr marL="338138" indent="-338138" algn="just" eaLnBrk="1" hangingPunct="1">
              <a:lnSpc>
                <a:spcPct val="160000"/>
              </a:lnSpc>
              <a:spcBef>
                <a:spcPts val="600"/>
              </a:spcBef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b="1" dirty="0"/>
              <a:t>Beratung </a:t>
            </a:r>
            <a:r>
              <a:rPr lang="de-DE" sz="2600" dirty="0"/>
              <a:t>durch die Klassenlehrer*innen am Elternsprechtag im November</a:t>
            </a:r>
          </a:p>
          <a:p>
            <a:pPr marL="338138" indent="-338138" algn="just" eaLnBrk="1" hangingPunct="1">
              <a:lnSpc>
                <a:spcPct val="160000"/>
              </a:lnSpc>
              <a:spcBef>
                <a:spcPts val="600"/>
              </a:spcBef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b="1" dirty="0"/>
              <a:t>25.01.2024: </a:t>
            </a:r>
            <a:r>
              <a:rPr lang="de-DE" sz="2600" dirty="0"/>
              <a:t>Halbjahreszeugnis mit begründeter Empfehlung und Anmeldeformular</a:t>
            </a:r>
          </a:p>
          <a:p>
            <a:pPr marL="338138" indent="-338138" algn="just" eaLnBrk="1" hangingPunct="1">
              <a:lnSpc>
                <a:spcPct val="160000"/>
              </a:lnSpc>
              <a:spcBef>
                <a:spcPts val="600"/>
              </a:spcBef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dirty="0"/>
              <a:t>Anmeldung bei </a:t>
            </a:r>
            <a:r>
              <a:rPr lang="de-DE" sz="2600" u="sng" dirty="0"/>
              <a:t>einer</a:t>
            </a:r>
            <a:r>
              <a:rPr lang="de-DE" sz="2600" dirty="0"/>
              <a:t> weiterführenden Schule (?.2024)  </a:t>
            </a:r>
            <a:r>
              <a:rPr lang="de-DE" sz="2600" dirty="0">
                <a:highlight>
                  <a:srgbClr val="FFFF00"/>
                </a:highlight>
              </a:rPr>
              <a:t>– Termin zur Zeit noch nicht bekannt</a:t>
            </a:r>
          </a:p>
          <a:p>
            <a:pPr marL="338138" indent="-338138" algn="just" eaLnBrk="1" hangingPunct="1">
              <a:lnSpc>
                <a:spcPct val="160000"/>
              </a:lnSpc>
              <a:spcBef>
                <a:spcPts val="600"/>
              </a:spcBef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de-DE" sz="2600" dirty="0"/>
              <a:t>Anmeldung bei privaten Schulen und Gesamtschulen vorzeitig (?.2024) – </a:t>
            </a:r>
            <a:r>
              <a:rPr lang="de-DE" sz="2600" dirty="0">
                <a:highlight>
                  <a:srgbClr val="FFFF00"/>
                </a:highlight>
              </a:rPr>
              <a:t>(s.o.) zeitnahe Rückmeldung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903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5E974-9C09-59DE-BAE1-7B445143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3349"/>
            <a:ext cx="10515600" cy="150018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Haben Sie noch Fragen?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8EC500-C84F-5DD2-DFB5-4D28DFAAD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Hand gezeichnet stickman verwirrt mit Sprechblase Fragezeichen. Einfache  Umriss neugierig Doodle Symbol Cliparts. Für Frage-Support-Clipart  Stock-Vektorgrafik - Alamy">
            <a:extLst>
              <a:ext uri="{FF2B5EF4-FFF2-40B4-BE49-F238E27FC236}">
                <a16:creationId xmlns:a16="http://schemas.microsoft.com/office/drawing/2014/main" id="{9941805D-AC63-75A8-89A7-43B9A1C05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0"/>
          <a:stretch/>
        </p:blipFill>
        <p:spPr bwMode="auto">
          <a:xfrm>
            <a:off x="831850" y="2593536"/>
            <a:ext cx="2755900" cy="26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CC0567-796B-9812-CB10-C3851058985C}"/>
              </a:ext>
            </a:extLst>
          </p:cNvPr>
          <p:cNvSpPr txBox="1"/>
          <p:nvPr/>
        </p:nvSpPr>
        <p:spPr>
          <a:xfrm>
            <a:off x="831850" y="6487148"/>
            <a:ext cx="11956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Quelle Bild: https://</a:t>
            </a:r>
            <a:r>
              <a:rPr lang="de-DE" sz="1000" dirty="0" err="1"/>
              <a:t>www.alamy.de</a:t>
            </a:r>
            <a:r>
              <a:rPr lang="de-DE" sz="1000" dirty="0"/>
              <a:t>/hand-gezeichnet-stickman-verwirrt-mit-sprechblase-fragezeichen-einfache-umriss-neugierig-doodle-symbol-cliparts-fur-frage-support-clipart-image386743170.html</a:t>
            </a:r>
          </a:p>
        </p:txBody>
      </p:sp>
    </p:spTree>
    <p:extLst>
      <p:ext uri="{BB962C8B-B14F-4D97-AF65-F5344CB8AC3E}">
        <p14:creationId xmlns:p14="http://schemas.microsoft.com/office/powerpoint/2010/main" val="1848111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D01C5-0B93-A895-12AF-A427A203D2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Vertiefende Informationen zu den weiterführenden Schulen 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B9AA82-70C6-4F01-7F43-7BE2A1ED5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70" y="2512420"/>
            <a:ext cx="2514600" cy="28702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17A1F6-C443-7B73-1515-BC1211D79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0" y="2512420"/>
            <a:ext cx="2679700" cy="29083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5A6B15-6BB6-0DB5-0658-F2C9FEBC2519}"/>
              </a:ext>
            </a:extLst>
          </p:cNvPr>
          <p:cNvSpPr txBox="1"/>
          <p:nvPr/>
        </p:nvSpPr>
        <p:spPr>
          <a:xfrm>
            <a:off x="6684863" y="5722053"/>
            <a:ext cx="378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Termine Informationsveranstaltungen (Tag der offenen Tür, Infoabende, Schnuppernachmittage…)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4EDF78-0CEE-7734-6109-507C114BDF17}"/>
              </a:ext>
            </a:extLst>
          </p:cNvPr>
          <p:cNvSpPr txBox="1"/>
          <p:nvPr/>
        </p:nvSpPr>
        <p:spPr>
          <a:xfrm>
            <a:off x="1722216" y="5445053"/>
            <a:ext cx="317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Übersicht Schulformen/Schulen in Aachen + Anmeldeverfahren + Kontaktdaten zu  weiterführenden Schulen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9E7709A-EC64-0745-6380-F76487D07FD3}"/>
              </a:ext>
            </a:extLst>
          </p:cNvPr>
          <p:cNvGrpSpPr/>
          <p:nvPr/>
        </p:nvGrpSpPr>
        <p:grpSpPr>
          <a:xfrm>
            <a:off x="4659927" y="4804022"/>
            <a:ext cx="376920" cy="881640"/>
            <a:chOff x="4659927" y="4804022"/>
            <a:chExt cx="376920" cy="88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CAEC41C-62FE-705F-CAEC-0A82D630C6A0}"/>
                    </a:ext>
                  </a:extLst>
                </p14:cNvPr>
                <p14:cNvContentPartPr/>
                <p14:nvPr/>
              </p14:nvContentPartPr>
              <p14:xfrm>
                <a:off x="4765047" y="4942622"/>
                <a:ext cx="271800" cy="743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CAEC41C-62FE-705F-CAEC-0A82D630C6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02407" y="4879982"/>
                  <a:ext cx="39744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75C30F-D808-B01A-C334-6AB0495DAD6F}"/>
                    </a:ext>
                  </a:extLst>
                </p14:cNvPr>
                <p14:cNvContentPartPr/>
                <p14:nvPr/>
              </p14:nvContentPartPr>
              <p14:xfrm>
                <a:off x="4659927" y="4804022"/>
                <a:ext cx="253440" cy="339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75C30F-D808-B01A-C334-6AB0495DAD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7287" y="4741382"/>
                  <a:ext cx="379080" cy="46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B60774E-C853-D5EE-19B6-C18975EC4417}"/>
              </a:ext>
            </a:extLst>
          </p:cNvPr>
          <p:cNvGrpSpPr/>
          <p:nvPr/>
        </p:nvGrpSpPr>
        <p:grpSpPr>
          <a:xfrm>
            <a:off x="6664047" y="4500542"/>
            <a:ext cx="325080" cy="1067400"/>
            <a:chOff x="6664047" y="4500542"/>
            <a:chExt cx="325080" cy="10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27FB924-B729-8AA5-CCD8-6B5C4679A0CF}"/>
                    </a:ext>
                  </a:extLst>
                </p14:cNvPr>
                <p14:cNvContentPartPr/>
                <p14:nvPr/>
              </p14:nvContentPartPr>
              <p14:xfrm>
                <a:off x="6664047" y="4697102"/>
                <a:ext cx="198720" cy="870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27FB924-B729-8AA5-CCD8-6B5C4679A0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01407" y="4634102"/>
                  <a:ext cx="324360" cy="9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F5F674E-EDA8-D5C6-56A4-85572D93AEB3}"/>
                    </a:ext>
                  </a:extLst>
                </p14:cNvPr>
                <p14:cNvContentPartPr/>
                <p14:nvPr/>
              </p14:nvContentPartPr>
              <p14:xfrm>
                <a:off x="6701847" y="4500542"/>
                <a:ext cx="287280" cy="358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F5F674E-EDA8-D5C6-56A4-85572D93AE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38847" y="4437542"/>
                  <a:ext cx="412920" cy="48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391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8CE518-58AA-6E66-40C5-E729855A0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722" y="1395238"/>
            <a:ext cx="9144000" cy="406752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1313" indent="-338138" eaLnBrk="1" hangingPunct="1">
              <a:spcBef>
                <a:spcPts val="7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de-DE" sz="3300" b="1" dirty="0"/>
              <a:t>Vorstellung der Haupt- und Realschulen</a:t>
            </a:r>
            <a:br>
              <a:rPr lang="de-DE" altLang="de-DE" sz="3300" b="1" dirty="0"/>
            </a:br>
            <a:br>
              <a:rPr lang="de-DE" altLang="de-DE" sz="3300" b="1" dirty="0"/>
            </a:br>
            <a:r>
              <a:rPr lang="de-DE" altLang="de-DE" sz="3300" b="1" dirty="0"/>
              <a:t>Vorstellung der Gymnasien </a:t>
            </a:r>
            <a:br>
              <a:rPr lang="de-DE" altLang="de-DE" sz="3300" b="1" dirty="0"/>
            </a:br>
            <a:br>
              <a:rPr lang="de-DE" altLang="de-DE" sz="3300" b="1" dirty="0"/>
            </a:br>
            <a:r>
              <a:rPr lang="de-DE" altLang="de-DE" sz="3300" b="1" dirty="0"/>
              <a:t>Vorstellung der Gesamtschulen</a:t>
            </a:r>
            <a:br>
              <a:rPr lang="de-DE" altLang="de-DE" sz="6000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5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4423637-5FD5-7A3B-CC2D-937C6C2F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43" y="0"/>
            <a:ext cx="8152291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b="1" dirty="0"/>
              <a:t>Die Schulen im Vergleich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C82ED0-9EA1-C2EC-5126-1181CD4EA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01774"/>
              </p:ext>
            </p:extLst>
          </p:nvPr>
        </p:nvGraphicFramePr>
        <p:xfrm>
          <a:off x="878514" y="1324152"/>
          <a:ext cx="10831947" cy="553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32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Hauptschule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Realschule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Gymnasium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Gesamtschule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48">
                <a:tc>
                  <a:txBody>
                    <a:bodyPr/>
                    <a:lstStyle/>
                    <a:p>
                      <a:r>
                        <a:rPr lang="de-DE" sz="1600" dirty="0"/>
                        <a:t>Stufen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998">
                <a:tc>
                  <a:txBody>
                    <a:bodyPr/>
                    <a:lstStyle/>
                    <a:p>
                      <a:r>
                        <a:rPr lang="de-DE" sz="1600" dirty="0"/>
                        <a:t>Abschlüsse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HS 9, HS 10, RS 10, RS 10+Q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HS 9, HS 10, RS 10, RS 10+Q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RS </a:t>
                      </a:r>
                      <a:r>
                        <a:rPr lang="de-DE" sz="1600" baseline="0" dirty="0"/>
                        <a:t>10, RS 10+Q, Abitur, Fachabitur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HS 9, HS 10, RS 10, RS 10+Q, </a:t>
                      </a:r>
                      <a:r>
                        <a:rPr lang="de-DE" sz="1600" baseline="0" dirty="0"/>
                        <a:t>Abitur, Fachabitur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08">
                <a:tc>
                  <a:txBody>
                    <a:bodyPr/>
                    <a:lstStyle/>
                    <a:p>
                      <a:r>
                        <a:rPr lang="de-DE" sz="1600" dirty="0"/>
                        <a:t>Schwerpunkt</a:t>
                      </a:r>
                      <a:r>
                        <a:rPr lang="de-DE" sz="1600" baseline="0" dirty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Vorbereitung</a:t>
                      </a:r>
                      <a:r>
                        <a:rPr lang="de-DE" sz="1600" baseline="0" dirty="0"/>
                        <a:t> auf Ausbildung und Lehre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Vorbereitung auf</a:t>
                      </a:r>
                      <a:r>
                        <a:rPr lang="de-DE" sz="1600" baseline="0" dirty="0"/>
                        <a:t> Ausbildung und Lehre und auf gymnasiale Oberstufe oder Berufskolleg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Vorbereitung</a:t>
                      </a:r>
                      <a:r>
                        <a:rPr lang="de-DE" sz="1600" baseline="0" dirty="0"/>
                        <a:t> auf Studium an einer Universität oder Fachhochschule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Von allem ein bisschen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3509">
                <a:tc>
                  <a:txBody>
                    <a:bodyPr/>
                    <a:lstStyle/>
                    <a:p>
                      <a:r>
                        <a:rPr lang="de-DE" sz="1600" dirty="0"/>
                        <a:t>Fremdsprachen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Englisch ab Klasse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Englisch</a:t>
                      </a:r>
                      <a:r>
                        <a:rPr lang="de-DE" sz="1600" baseline="0" dirty="0"/>
                        <a:t> ab Klasse 5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/>
                        <a:t>Französisch als Wahl ab Klasse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Englisch</a:t>
                      </a:r>
                      <a:r>
                        <a:rPr lang="de-DE" sz="1600" baseline="0" dirty="0"/>
                        <a:t> ab Klasse 5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/>
                        <a:t>2. Fremdsprache ab Klasse 5 oder 7 verpflichtend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Englisch</a:t>
                      </a:r>
                      <a:r>
                        <a:rPr lang="de-DE" sz="1600" baseline="0" dirty="0"/>
                        <a:t> ab Klasse 5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/>
                        <a:t>Französisch oder andere Sprache als Wahl ab Klasse 7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765">
                <a:tc>
                  <a:txBody>
                    <a:bodyPr/>
                    <a:lstStyle/>
                    <a:p>
                      <a:r>
                        <a:rPr lang="de-DE" sz="1600" dirty="0"/>
                        <a:t>Ganztag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HS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Aretzstraße</a:t>
                      </a:r>
                      <a:r>
                        <a:rPr lang="de-DE" sz="1600" baseline="0" dirty="0"/>
                        <a:t>: ja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/>
                        <a:t>HS </a:t>
                      </a:r>
                      <a:r>
                        <a:rPr lang="de-DE" sz="1600" baseline="0" dirty="0" err="1"/>
                        <a:t>Drimborn</a:t>
                      </a:r>
                      <a:r>
                        <a:rPr lang="de-DE" sz="1600" baseline="0" dirty="0"/>
                        <a:t>: freiwillig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/>
                        <a:t>RS Hugo Junkers: ja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/>
                        <a:t>RS Luise Hensel: freiwillig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600" dirty="0"/>
                        <a:t>Unterschiedliche Angebote</a:t>
                      </a:r>
                      <a:r>
                        <a:rPr lang="de-DE" sz="1600" baseline="0" dirty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600" baseline="0" dirty="0"/>
                        <a:t>teils verpflichtend, teils freiwillig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Alle GS haben gebundenen Ganztag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1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35811" y="575036"/>
            <a:ext cx="877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System der weiterführenden Schulen in NRW</a:t>
            </a:r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1065229" y="5439266"/>
            <a:ext cx="2328420" cy="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564036" y="1389097"/>
            <a:ext cx="2309567" cy="4524866"/>
            <a:chOff x="1065228" y="1764499"/>
            <a:chExt cx="2309567" cy="4524866"/>
          </a:xfrm>
        </p:grpSpPr>
        <p:sp>
          <p:nvSpPr>
            <p:cNvPr id="3" name="Abgerundetes Rechteck 2"/>
            <p:cNvSpPr/>
            <p:nvPr/>
          </p:nvSpPr>
          <p:spPr>
            <a:xfrm>
              <a:off x="1065228" y="1764499"/>
              <a:ext cx="2309567" cy="45248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Gesamtschule</a:t>
              </a:r>
            </a:p>
            <a:p>
              <a:pPr algn="ctr"/>
              <a:r>
                <a:rPr lang="de-DE" b="1" dirty="0"/>
                <a:t>5-13</a:t>
              </a:r>
            </a:p>
            <a:p>
              <a:pPr algn="ctr"/>
              <a:endParaRPr lang="de-DE" dirty="0"/>
            </a:p>
            <a:p>
              <a:pPr marL="285750" indent="-285750">
                <a:buFontTx/>
                <a:buChar char="-"/>
              </a:pPr>
              <a:r>
                <a:rPr lang="de-DE" dirty="0"/>
                <a:t>Kein Sitzenbleiben in Klasse 5-9</a:t>
              </a:r>
            </a:p>
            <a:p>
              <a:pPr marL="285750" indent="-285750">
                <a:buFontTx/>
                <a:buChar char="-"/>
              </a:pPr>
              <a:r>
                <a:rPr lang="de-DE" dirty="0"/>
                <a:t>ZP in Klasse 10</a:t>
              </a:r>
            </a:p>
            <a:p>
              <a:pPr marL="285750" indent="-285750">
                <a:buFontTx/>
                <a:buChar char="-"/>
              </a:pPr>
              <a:r>
                <a:rPr lang="de-DE" dirty="0"/>
                <a:t>Differenzierung in G-Kurse und E-Kurse</a:t>
              </a:r>
            </a:p>
            <a:p>
              <a:pPr marL="285750" indent="-285750">
                <a:buFontTx/>
                <a:buChar char="-"/>
              </a:pPr>
              <a:endParaRPr lang="de-DE" dirty="0"/>
            </a:p>
            <a:p>
              <a:pPr marL="285750" indent="-285750">
                <a:buFontTx/>
                <a:buChar char="-"/>
              </a:pPr>
              <a:endParaRPr lang="de-DE" dirty="0"/>
            </a:p>
            <a:p>
              <a:pPr marL="285750" indent="-285750">
                <a:buFontTx/>
                <a:buChar char="-"/>
              </a:pPr>
              <a:endParaRPr lang="de-DE" dirty="0"/>
            </a:p>
            <a:p>
              <a:r>
                <a:rPr lang="de-DE" dirty="0"/>
                <a:t>Oberstufe 3 Jahre</a:t>
              </a:r>
            </a:p>
          </p:txBody>
        </p:sp>
        <p:cxnSp>
          <p:nvCxnSpPr>
            <p:cNvPr id="7" name="Gerader Verbinder 6"/>
            <p:cNvCxnSpPr/>
            <p:nvPr/>
          </p:nvCxnSpPr>
          <p:spPr>
            <a:xfrm flipV="1">
              <a:off x="1065228" y="5448693"/>
              <a:ext cx="2309567" cy="94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bgerundetes Rechteck 9"/>
          <p:cNvSpPr/>
          <p:nvPr/>
        </p:nvSpPr>
        <p:spPr>
          <a:xfrm>
            <a:off x="3393649" y="1389097"/>
            <a:ext cx="2309567" cy="4524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Gymnasium</a:t>
            </a:r>
          </a:p>
          <a:p>
            <a:pPr algn="ctr"/>
            <a:r>
              <a:rPr lang="de-DE" b="1" dirty="0"/>
              <a:t>5-13</a:t>
            </a:r>
          </a:p>
          <a:p>
            <a:pPr marL="285750" indent="-285750">
              <a:buFontTx/>
              <a:buChar char="-"/>
            </a:pPr>
            <a:r>
              <a:rPr lang="de-DE" dirty="0"/>
              <a:t>Orientierungs-stufe in Klasse 5-6</a:t>
            </a:r>
          </a:p>
          <a:p>
            <a:pPr marL="285750" indent="-285750">
              <a:buFontTx/>
              <a:buChar char="-"/>
            </a:pPr>
            <a:r>
              <a:rPr lang="de-DE" dirty="0"/>
              <a:t>Sitzenbleiben und Schulwechsel ab Klasse 6 möglich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Oberstufe 3 Jahre (G9)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480140" y="1419055"/>
            <a:ext cx="2309567" cy="3693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Realschule </a:t>
            </a:r>
          </a:p>
          <a:p>
            <a:pPr algn="ctr"/>
            <a:r>
              <a:rPr lang="de-DE" b="1" dirty="0"/>
              <a:t>5-10</a:t>
            </a:r>
          </a:p>
          <a:p>
            <a:pPr marL="285750" indent="-285750">
              <a:buFontTx/>
              <a:buChar char="-"/>
            </a:pPr>
            <a:r>
              <a:rPr lang="de-DE" dirty="0"/>
              <a:t>Orientierungs-stufe in Klasse 5-6</a:t>
            </a:r>
          </a:p>
          <a:p>
            <a:pPr marL="285750" indent="-285750">
              <a:buFontTx/>
              <a:buChar char="-"/>
            </a:pPr>
            <a:r>
              <a:rPr lang="de-DE" dirty="0"/>
              <a:t>Sitzenbleiben und Schulwechsel ab Klasse 6 möglich</a:t>
            </a:r>
          </a:p>
          <a:p>
            <a:pPr marL="285750" indent="-285750">
              <a:buFontTx/>
              <a:buChar char="-"/>
            </a:pPr>
            <a:r>
              <a:rPr lang="de-DE" dirty="0"/>
              <a:t>ZP in Klasse 10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Quali</a:t>
            </a:r>
            <a:r>
              <a:rPr lang="de-DE" dirty="0"/>
              <a:t> für das Gymnasium möglich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9601199" y="1368565"/>
            <a:ext cx="2309567" cy="3693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Hauptschule</a:t>
            </a:r>
          </a:p>
          <a:p>
            <a:pPr algn="ctr"/>
            <a:r>
              <a:rPr lang="de-DE" b="1" dirty="0"/>
              <a:t>5-10</a:t>
            </a:r>
          </a:p>
          <a:p>
            <a:pPr marL="285750" indent="-285750">
              <a:buFontTx/>
              <a:buChar char="-"/>
            </a:pPr>
            <a:r>
              <a:rPr lang="de-DE" dirty="0"/>
              <a:t>Orientierungs-stufe in Klasse 5-6</a:t>
            </a:r>
          </a:p>
          <a:p>
            <a:pPr marL="285750" indent="-285750">
              <a:buFontTx/>
              <a:buChar char="-"/>
            </a:pPr>
            <a:r>
              <a:rPr lang="de-DE" dirty="0"/>
              <a:t>Sitzenbleiben und Schulwechsel ab Klasse 6 möglich</a:t>
            </a:r>
          </a:p>
          <a:p>
            <a:pPr marL="285750" indent="-285750">
              <a:buFontTx/>
              <a:buChar char="-"/>
            </a:pPr>
            <a:r>
              <a:rPr lang="de-DE" dirty="0"/>
              <a:t>ZP in Klasse 10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Quali</a:t>
            </a:r>
            <a:r>
              <a:rPr lang="de-DE" dirty="0"/>
              <a:t> für das Gymnasium möglich</a:t>
            </a:r>
          </a:p>
        </p:txBody>
      </p:sp>
      <p:sp>
        <p:nvSpPr>
          <p:cNvPr id="21" name="Pfeil nach links und rechts 20"/>
          <p:cNvSpPr/>
          <p:nvPr/>
        </p:nvSpPr>
        <p:spPr>
          <a:xfrm>
            <a:off x="5703216" y="3060950"/>
            <a:ext cx="768285" cy="41562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links und rechts 21"/>
          <p:cNvSpPr/>
          <p:nvPr/>
        </p:nvSpPr>
        <p:spPr>
          <a:xfrm>
            <a:off x="8797170" y="3076909"/>
            <a:ext cx="768285" cy="41562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D28834D-2C07-6E6F-E752-AADFDFCC55A2}"/>
              </a:ext>
            </a:extLst>
          </p:cNvPr>
          <p:cNvSpPr/>
          <p:nvPr/>
        </p:nvSpPr>
        <p:spPr>
          <a:xfrm>
            <a:off x="3148554" y="1225484"/>
            <a:ext cx="8958606" cy="498678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6">
            <a:extLst>
              <a:ext uri="{FF2B5EF4-FFF2-40B4-BE49-F238E27FC236}">
                <a16:creationId xmlns:a16="http://schemas.microsoft.com/office/drawing/2014/main" id="{DB86EF43-6728-CAFD-B59A-A527CAFBA0B6}"/>
              </a:ext>
            </a:extLst>
          </p:cNvPr>
          <p:cNvCxnSpPr/>
          <p:nvPr/>
        </p:nvCxnSpPr>
        <p:spPr>
          <a:xfrm flipV="1">
            <a:off x="3377546" y="5068577"/>
            <a:ext cx="2309567" cy="9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8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2988" y="1122363"/>
            <a:ext cx="9395012" cy="2387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b="1" dirty="0"/>
              <a:t>Haupt- und Realschulen</a:t>
            </a:r>
            <a:br>
              <a:rPr lang="de-DE" b="1" dirty="0"/>
            </a:br>
            <a:r>
              <a:rPr lang="de-DE" b="1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Hauptschule </a:t>
            </a:r>
            <a:r>
              <a:rPr lang="de-DE" dirty="0" err="1"/>
              <a:t>Aretzstraße</a:t>
            </a:r>
            <a:endParaRPr lang="de-DE" dirty="0"/>
          </a:p>
          <a:p>
            <a:r>
              <a:rPr lang="de-DE" dirty="0"/>
              <a:t>Hauptschule Drimborn</a:t>
            </a:r>
          </a:p>
          <a:p>
            <a:r>
              <a:rPr lang="de-DE" dirty="0"/>
              <a:t>Hugo-Junkers-Realschule</a:t>
            </a:r>
          </a:p>
          <a:p>
            <a:r>
              <a:rPr lang="de-DE" dirty="0"/>
              <a:t>Realschule Luise-Hensel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93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997307" y="709189"/>
            <a:ext cx="6197384" cy="8229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6000" b="1" dirty="0"/>
              <a:t>Stärken – Beispiel einer Hauptschule</a:t>
            </a:r>
            <a:r>
              <a:rPr lang="de-DE" b="1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1860176" y="2060050"/>
            <a:ext cx="84716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3000" dirty="0"/>
              <a:t>Kleine Klassen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3000" dirty="0"/>
              <a:t>Klassenlehrerprinzip sehr intensiv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3000" dirty="0"/>
              <a:t>Grund- und Erweiterungskurse ab Kl. 7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3000" dirty="0"/>
              <a:t>Keine 2. Fremdsprache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3000" dirty="0"/>
              <a:t>Verschiedene Schulabschlüsse möglich (s. Folie 6)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3000" dirty="0"/>
              <a:t>Gute sonderpädagogische Begleitung </a:t>
            </a:r>
          </a:p>
          <a:p>
            <a:r>
              <a:rPr lang="de-DE" sz="3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995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2133</Words>
  <Application>Microsoft Office PowerPoint</Application>
  <PresentationFormat>Breitbild</PresentationFormat>
  <Paragraphs>357</Paragraphs>
  <Slides>41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Symbol</vt:lpstr>
      <vt:lpstr>Wingdings</vt:lpstr>
      <vt:lpstr>Office Theme</vt:lpstr>
      <vt:lpstr>Herzlich willkommen zum Informationsabend zu den weiterführenden Schulen an der</vt:lpstr>
      <vt:lpstr>Gliederung </vt:lpstr>
      <vt:lpstr>Einstieg</vt:lpstr>
      <vt:lpstr>Termine und Daten</vt:lpstr>
      <vt:lpstr>Vorstellung der Haupt- und Realschulen  Vorstellung der Gymnasien   Vorstellung der Gesamtschulen </vt:lpstr>
      <vt:lpstr>Die Schulen im Vergleich</vt:lpstr>
      <vt:lpstr>PowerPoint-Präsentation</vt:lpstr>
      <vt:lpstr>Haupt- und Realschulen  </vt:lpstr>
      <vt:lpstr>PowerPoint-Präsentation</vt:lpstr>
      <vt:lpstr>PowerPoint-Präsentation</vt:lpstr>
      <vt:lpstr>Fremdsprachen an den Realschulen </vt:lpstr>
      <vt:lpstr>Weitere Hinweise </vt:lpstr>
      <vt:lpstr>PowerPoint-Präsentation</vt:lpstr>
      <vt:lpstr>PowerPoint-Präsentation</vt:lpstr>
      <vt:lpstr>Das Gymnasium </vt:lpstr>
      <vt:lpstr>Gliederung </vt:lpstr>
      <vt:lpstr>1. Stundenpläne   Erprobungsstufe (Klasse 5)</vt:lpstr>
      <vt:lpstr>1. Stundenpläne   Oberstufe (Musterplan)  </vt:lpstr>
      <vt:lpstr>Tipp </vt:lpstr>
      <vt:lpstr>2. Profile der Gymnasien </vt:lpstr>
      <vt:lpstr>Sprachen</vt:lpstr>
      <vt:lpstr>Tipps</vt:lpstr>
      <vt:lpstr>3. Offener Ganztag</vt:lpstr>
      <vt:lpstr>4. System</vt:lpstr>
      <vt:lpstr>PowerPoint-Präsentation</vt:lpstr>
      <vt:lpstr>Die Gesamtschule </vt:lpstr>
      <vt:lpstr>Schulabschlüsse </vt:lpstr>
      <vt:lpstr>Die Gesamtschule - das System</vt:lpstr>
      <vt:lpstr>PowerPoint-Präsentation</vt:lpstr>
      <vt:lpstr>Die Gesamtschule - das System</vt:lpstr>
      <vt:lpstr>Die Gesamtschule - das System</vt:lpstr>
      <vt:lpstr>Die Gesamtschule - das System</vt:lpstr>
      <vt:lpstr>PowerPoint-Präsentation</vt:lpstr>
      <vt:lpstr>Die Gesamtschule</vt:lpstr>
      <vt:lpstr>Beratung und Empfehlung   Das Beratungsgespräch</vt:lpstr>
      <vt:lpstr>Halbjahreszeugnis und begründete Empfehlung</vt:lpstr>
      <vt:lpstr>Übergang GS zur weiterführenden Schule</vt:lpstr>
      <vt:lpstr>Fragen zum Übergang </vt:lpstr>
      <vt:lpstr>Bitte bedenken Sie… </vt:lpstr>
      <vt:lpstr>Haben Sie noch Fragen? </vt:lpstr>
      <vt:lpstr>Vertiefende Informationen zu den weiterführenden Schulen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Schulverband Ost stellt sich vor:</dc:title>
  <dc:creator>Katrin</dc:creator>
  <cp:lastModifiedBy>Britta Slupina Oellers</cp:lastModifiedBy>
  <cp:revision>75</cp:revision>
  <dcterms:created xsi:type="dcterms:W3CDTF">2022-02-10T09:26:40Z</dcterms:created>
  <dcterms:modified xsi:type="dcterms:W3CDTF">2023-11-04T04:33:52Z</dcterms:modified>
</cp:coreProperties>
</file>