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86" r:id="rId2"/>
    <p:sldId id="288" r:id="rId3"/>
    <p:sldId id="289" r:id="rId4"/>
    <p:sldId id="303" r:id="rId5"/>
    <p:sldId id="304" r:id="rId6"/>
    <p:sldId id="295" r:id="rId7"/>
    <p:sldId id="272" r:id="rId8"/>
    <p:sldId id="256" r:id="rId9"/>
    <p:sldId id="296" r:id="rId10"/>
    <p:sldId id="265" r:id="rId11"/>
    <p:sldId id="258" r:id="rId12"/>
    <p:sldId id="269" r:id="rId13"/>
    <p:sldId id="270" r:id="rId14"/>
    <p:sldId id="262" r:id="rId15"/>
    <p:sldId id="267" r:id="rId16"/>
    <p:sldId id="263" r:id="rId17"/>
    <p:sldId id="260" r:id="rId18"/>
    <p:sldId id="259" r:id="rId19"/>
    <p:sldId id="261" r:id="rId20"/>
    <p:sldId id="273" r:id="rId21"/>
    <p:sldId id="274" r:id="rId22"/>
    <p:sldId id="275" r:id="rId23"/>
    <p:sldId id="276" r:id="rId24"/>
    <p:sldId id="281" r:id="rId25"/>
    <p:sldId id="277" r:id="rId26"/>
    <p:sldId id="280" r:id="rId27"/>
    <p:sldId id="278" r:id="rId28"/>
    <p:sldId id="279" r:id="rId29"/>
    <p:sldId id="282" r:id="rId30"/>
    <p:sldId id="285" r:id="rId31"/>
    <p:sldId id="290" r:id="rId32"/>
    <p:sldId id="297" r:id="rId33"/>
    <p:sldId id="298" r:id="rId34"/>
    <p:sldId id="308" r:id="rId35"/>
    <p:sldId id="299" r:id="rId36"/>
    <p:sldId id="300" r:id="rId37"/>
    <p:sldId id="301" r:id="rId38"/>
    <p:sldId id="302" r:id="rId39"/>
    <p:sldId id="291" r:id="rId40"/>
    <p:sldId id="305" r:id="rId41"/>
    <p:sldId id="266" r:id="rId42"/>
    <p:sldId id="287" r:id="rId43"/>
    <p:sldId id="306" r:id="rId44"/>
    <p:sldId id="307" r:id="rId45"/>
    <p:sldId id="292" r:id="rId46"/>
    <p:sldId id="294" r:id="rId47"/>
    <p:sldId id="284" r:id="rId4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rin" initials="K" lastIdx="2" clrIdx="0">
    <p:extLst>
      <p:ext uri="{19B8F6BF-5375-455C-9EA6-DF929625EA0E}">
        <p15:presenceInfo xmlns:p15="http://schemas.microsoft.com/office/powerpoint/2012/main" userId="1a6f9e01c082ca6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6A300"/>
    <a:srgbClr val="FFC409"/>
    <a:srgbClr val="33CC33"/>
    <a:srgbClr val="800080"/>
    <a:srgbClr val="FFC5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31" autoAdjust="0"/>
    <p:restoredTop sz="94612"/>
  </p:normalViewPr>
  <p:slideViewPr>
    <p:cSldViewPr snapToGrid="0">
      <p:cViewPr varScale="1">
        <p:scale>
          <a:sx n="110" d="100"/>
          <a:sy n="110" d="100"/>
        </p:scale>
        <p:origin x="39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2-10T10:49:05.387" idx="1">
    <p:pos x="10" y="10"/>
    <p:text>Immer den Stundenplan einer 5. Klasse als Grundstock und dann mit der Lupe die einzelnen Sacher hervorheben</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2-13T13:11:58.905" idx="2">
    <p:pos x="10" y="10"/>
    <p:text>Jedes neue Thema wird mit Lupe o.ä. betrachten und man fliegt auf die nächste Folie</p:text>
    <p:extLst>
      <p:ext uri="{C676402C-5697-4E1C-873F-D02D1690AC5C}">
        <p15:threadingInfo xmlns:p15="http://schemas.microsoft.com/office/powerpoint/2012/main" timeZoneBias="-60"/>
      </p:ext>
    </p:extLst>
  </p:cm>
</p: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11:55:19.299"/>
    </inkml:context>
    <inkml:brush xml:id="br0">
      <inkml:brushProperty name="width" value="0.2" units="cm"/>
      <inkml:brushProperty name="height" value="0.2" units="cm"/>
      <inkml:brushProperty name="color" value="#004F8B"/>
    </inkml:brush>
  </inkml:definitions>
  <inkml:trace contextRef="#ctx0" brushRef="#br0">1879 0 24575,'-35'0'0,"-5"0"0,0 0 0,-5 0 0,-1 0 0,-6 0 0,-3 6 0,0 7 0,2 10 0,1 11 0,-5 8 0,-2 6 0,-6 5 0,0 4 0,5 7 0,0 11 0,33-34 0,1 3 0,1 3 0,1 1 0,2-1 0,2 1 0,3 1 0,2 0 0,2-1 0,0 1 0,3 2 0,0 0 0,1 4 0,1 0 0,0 2 0,0 1 0,2 2 0,1-1 0,1-1 0,2-2 0,0-3 0,1-3 0,1 39 0,11 10 0,2-27 0,11 20 0,-1-26 0,0 4 0,1 0 0,-1 3 0,1 2 0,-1-1 0,-2-4 0,-7-11 0,-6-9 0,-6-8 0,-2-1 0,0 9 0,-1 14 0,-7 11 0,-8 10 0,-13 1 0,-9-3 0,-7-1 0,-6-3 0,1-10 0,-3-8 0,-4-10 0,-4-6 0,-6-1 0,0-5 0,5-6 0,8-6 0,7-7 0,3-5 0,1-7 0,1-5 0,2-2 0,4-1 0,5 0 0,3 0 0,12 0 0,4 0 0,14 0 0,12 0 0,21 2 0,17 7 0,18 6 0,3 8 0,-2 4 0,-6-1 0,-6 0 0,-7 0 0,-6 2 0,-6 3 0,-8-1 0,-6-4 0,-3-5 0,-6-7 0,-2 0 0,-3 4 0,0 9 0,4 11 0,3 9 0,2 3 0,-3 0 0,-6-1 0,-6 6 0,-3 9 0,-3 8 0,-8 2 0,-6 3 0,-10-2 0,-9 3 0,-1-1 0,-1-3 0,5-4 0,6-6 0,9-2 0,6 2 0,4 3 0,2 6 0,-3 8 0,3 4 0,0 5 0,0-5 0,3-4 0,0 1 0,0 5 0,0 7 0,3 5 0,4 0 0,8-1 0,5-4 0,3-3 0,2 1 0,0-2 0,-1-3 0,-3-10 0,-3-11 0,-4-9 0,-3-3 0,0-2 0,2-3 0,1 1 0,1-2 0,1 1 0,3 17 0,9 22 0,-9-33 0,2 2 0,0 6 0,2 1 0,2 2 0,1-1 0,-2-4 0,0-3 0,-2-7 0,0-2 0,19 31 0,-6-22 0,-4-11 0,-2-7 0,0-7 0,-4-8 0,-1-8 0,-2-6 0,-3-6 0,0-1 0,0-1 0,3-1 0,-8 0 0,2-2 0,-9 0 0,3 0 0,0 0 0,4 2 0,2 0 0,2 1 0,-2-1 0,-4-2 0,-12 0 0,-22 0 0,10 0 0,-11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16:47:36.160"/>
    </inkml:context>
    <inkml:brush xml:id="br0">
      <inkml:brushProperty name="width" value="0.35" units="cm"/>
      <inkml:brushProperty name="height" value="0.35" units="cm"/>
      <inkml:brushProperty name="color" value="#004F8B"/>
    </inkml:brush>
  </inkml:definitions>
  <inkml:trace contextRef="#ctx0" brushRef="#br0">0 0 24575,'44'2'0,"-4"1"0,-12 1 0,0 2 0,0-1 0,2 1 0,-1 1 0,1 0 0,0 1 0,2 0 0,5 3 0,4 1 0,-2 1 0,-3-1 0,-9-3 0,-4-1 0,-5-1 0,-6-3 0,-2-2 0,-3-2 0,2 1 0,6 4 0,5 2 0,7 3 0,4 2 0,-4-2 0,-2-1 0,-6-2 0,-3-2 0,-5 1 0,-2-3 0,-3 3 0,0-1 0,-3 5 0,1-1 0,-4 2 0,0 0 0,0 5 0,0 6 0,0 11 0,0 7 0,0 8 0,0-1 0,0-3 0,-2-3 0,-1-3 0,1-2 0,0-3 0,1 0 0,-1 1 0,-1 2 0,1 0 0,1-3 0,1-2 0,0-5 0,0-3 0,0-4 0,0-3 0,0-3 0,-2-5 0,-4 3 0,3-5 0,-3 6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16:16:55.172"/>
    </inkml:context>
    <inkml:brush xml:id="br0">
      <inkml:brushProperty name="width" value="0.2" units="cm"/>
      <inkml:brushProperty name="height" value="0.2" units="cm"/>
      <inkml:brushProperty name="color" value="#004F8B"/>
    </inkml:brush>
  </inkml:definitions>
  <inkml:trace contextRef="#ctx0" brushRef="#br0">1 885 24575,'56'0'0,"14"0"0,22 0 0,-41 0 0,0 0 0,3 0 0,0 0 0,46 0 0,-8 0 0,-2 0 0,-5 0 0,6 0 0,3 0 0,1-3 0,0-4 0,-3-4 0,0-7 0,3-3 0,-45 8 0,-1-1 0,3-2 0,-1 0 0,-1-1 0,0 1 0,-2-1 0,-1 0 0,36-14 0,-11 3 0,-9 2 0,-6-1 0,-4-2 0,-4-1 0,-5 1 0,-4 2 0,-4 0 0,0 1 0,4-3 0,4-2 0,4-1 0,3 2 0,0 4 0,-1 6 0,0 3 0,-2-1 0,2-3 0,-1-1 0,2-1 0,0 3 0,-1 3 0,-2 3 0,-4 2 0,-4 2 0,-7 3 0,-4 3 0,-5 0 0,-6 1 0,-6 0 0,-5 0 0,-4-4 0,-14-12 0,7 9 0,-8-7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16:16:56.421"/>
    </inkml:context>
    <inkml:brush xml:id="br0">
      <inkml:brushProperty name="width" value="0.2" units="cm"/>
      <inkml:brushProperty name="height" value="0.2" units="cm"/>
      <inkml:brushProperty name="color" value="#004F8B"/>
    </inkml:brush>
  </inkml:definitions>
  <inkml:trace contextRef="#ctx0" brushRef="#br0">0 1 24575,'87'0'0,"5"0"0,8 0 0,-11 0 0,-19 0 0,-30 0 0,-24 1 0,-11 3 0,-4 2 0,-1 4 0,0 9 0,-3 17 0,0 26 0,-3 23 0,2-35 0,0 1 0,-2 0 0,0 0 0,-9 40 0,1-19 0,2-21 0,5-17 0,4-9 0,2-12 0,1-2 0,-7-13 0,-29-11 0,20 6 0,-18-7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16:17:29.558"/>
    </inkml:context>
    <inkml:brush xml:id="br0">
      <inkml:brushProperty name="width" value="0.2" units="cm"/>
      <inkml:brushProperty name="height" value="0.2" units="cm"/>
      <inkml:brushProperty name="color" value="#004F8B"/>
    </inkml:brush>
  </inkml:definitions>
  <inkml:trace contextRef="#ctx0" brushRef="#br0">2316 508 24575,'-67'-3'0,"-28"-13"0,28 2 0,-4-2 0,-8-7 0,-1-2 0,6 0 0,2 0 0,8 2 0,3 0 0,8 2 0,4 1 0,-33-14 0,4 3 0,11 4 0,8 7 0,2 2 0,7 1 0,1 2 0,-2-1 0,0-1 0,-5-1 0,-3-1 0,2 4 0,0 2 0,7 6 0,6 2 0,3 3 0,1 2 0,-1 0 0,0 3 0,-1 6 0,1 4 0,-3 6 0,-3 1 0,-4 0 0,5 2 0,7 0 0,8-1 0,9-3 0,8-4 0,4-1 0,4 0 0,2 2 0,0 2 0,0-2 0,0-3 0,-1-6 0,-5-3 0,-2-3 0,2 0 0,3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16:17:31.041"/>
    </inkml:context>
    <inkml:brush xml:id="br0">
      <inkml:brushProperty name="width" value="0.2" units="cm"/>
      <inkml:brushProperty name="height" value="0.2" units="cm"/>
      <inkml:brushProperty name="color" value="#004F8B"/>
    </inkml:brush>
  </inkml:definitions>
  <inkml:trace contextRef="#ctx0" brushRef="#br0">0 1 24575,'0'29'0,"0"3"0,2-1 0,5 6 0,-2-13 0,6 1 0,-3-12 0,2 4 0,-1-2 0,0 0 0,-3 0 0,1-2 0,1 1 0,5 4 0,-4-7 0,5 6 0,-6-5 0,2 4 0,0-2 0,-2-2 0,-1-5 0,-1-4 0,-2-2 0,5-1 0,2 0 0,8-3 0,11-6 0,14-7 0,11-6 0,7-4 0,1 2 0,-6 3 0,-6 3 0,-10 4 0,-8 1 0,-3 2 0,-6 1 0,-3 4 0,-5 2 0,-8 2 0,-4 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16:17:57.744"/>
    </inkml:context>
    <inkml:brush xml:id="br0">
      <inkml:brushProperty name="width" value="0.35" units="cm"/>
      <inkml:brushProperty name="height" value="0.35" units="cm"/>
      <inkml:brushProperty name="color" value="#FFFFFF"/>
    </inkml:brush>
  </inkml:definitions>
  <inkml:trace contextRef="#ctx0" brushRef="#br0">172 266 24575,'47'0'0,"-4"0"0,-1 0 0,-6 0 0,-4 0 0,-5 0 0,-6 0 0,-3 0 0,-5 0 0,-3 0 0,-2 0 0,-36 0 0,18 0 0,-29 0 0,25 0 0,0 0 0,-3 0 0,-4-2 0,-5-1 0,2 1 0,2 0 0,9 2 0,1 0 0,5 0 0,-4 0 0,-1 0 0,-2 0 0,1 0 0,1 0 0,1 0 0,0-2 0,-2-1 0,-2 1 0,2 0 0,2 1 0,-2-2 0,6 1 0,-4-1 0,5 0 0,-2 1 0,-3 0 0,1-2 0,-1 3 0,2-4 0,34 2 0,-10 1 0,30 0 0,-12 2 0,6 0 0,6 0 0,3 0 0,3 0 0,6 0 0,6 0 0,7 0 0,1 0 0,-2 0 0,-5 0 0,-7 0 0,-6 0 0,-6 0 0,-6 0 0,-4 0 0,-3 0 0,-1 0 0,2 0 0,0 0 0,2 0 0,-2 0 0,-4 0 0,-5 0 0,-13 0 0,-48 9 0,0-2 0,-42 8 0,19-4 0,1 0 0,2 0 0,8-2 0,11 0 0,7-3 0,9 0 0,5-1 0,3 0 0,6 1 0,0-2 0,5 6 0,-3-2 0,-2 5 0,-6 0 0,-6 2 0,-2-1 0,2-4 0,6-4 0,9-5 0,41-12 0,-4 3 0,36-12 0,-15 3 0,3-1 0,-1-2 0,-5 0 0,-6 2 0,0 2 0,-1 2 0,1 2 0,2-1 0,-2 1 0,2 0 0,1 2 0,4-2 0,2-1 0,0 2 0,-2 1 0,-7 3 0,-5 2 0,-6 0 0,-3 1 0,-1 0 0,-1 0 0,2-2 0,2 1 0,4 0 0,2 0 0,1 3 0,2-1 0,0 3 0,1 0 0,-1 0 0,0 0 0,-5 0 0,-2 0 0,-5 0 0,-5 0 0,-7 0 0,-8 2 0,-43 15 0,1-4 0,-39 15 0,17-9 0,-3-1 0,5-3 0,6-4 0,5-3 0,6-3 0,0 1 0,4-2 0,1 1 0,2 1 0,4 0 0,2 0 0,5-1 0,2 0 0,6-2 0,1 4 0,63-7 0,7 4 0,-3-3 0,4-2 0,-7 1 0,-2 0 0,-1 0 0,-2 0 0,38 0 0,-13 0 0,-10 0 0,-6 0 0,-3 0 0,-2 0 0,-4 0 0,-4 0 0,-1 0 0,-4 0 0,3 0 0,0 0 0,3 0 0,0 0 0,-3 0 0,-3 0 0,-2 0 0,-1 0 0,-2 0 0,-2 0 0,-5 0 0,-5 0 0,-5 0 0,-13 0 0,-37 0 0,-9 0 0,-32 0 0,9 0 0,4 0 0,13-1 0,17-1 0,15-1 0,9-2 0,24-3 0,23 3 0,37-2 0,-24 6 0,3 0 0,11 0 0,2 0 0,6 1 0,1 0 0,0 0 0,-2 0 0,-4 0 0,-3 0 0,-10 0 0,-2 0 0,41 0 0,-17 0 0,-8 0 0,-2 0 0,-1 0 0,0 0 0,-8 0 0,-10 0 0,-13 0 0,-14 0 0,-10 0 0,-7 2 0,-31 7 0,-24-4 0,-45 7 0,35-8 0,-3 0 0,-7 1 0,-2 0 0,-1 1 0,1 1 0,1-2 0,3 0 0,6-1 0,2 1 0,-40 0 0,19 1 0,20-1 0,15-1 0,19 1 0,10-3 0,4-1 0,2-1 0,-1 2 0,-10 5 0,-14 5 0,-15 5 0,-8 1 0,5-3 0,12-5 0,14-6 0,11-2 0,5-2 0,2 0 0,-5 0 0,-8 0 0,-13 0 0,-14-5 0,-6-7 0,-4-8 0,0-8 0,3-5 0,4-2 0,9 0 0,8 3 0,8 6 0,6 6 0,2 1 0,1 1 0,-2 1 0,2 2 0,2 4 0,2 1 0,5 3 0,-1-2 0,-2-1 0,-6-5 0,-2-3 0,1 3 0,5 3 0,9 7 0,36 0 0,11 5 0,55 0 0,-39 0 0,3 0 0,18 0 0,4 0 0,7 0 0,1 0 0,2 0 0,-1 0 0,-3 0 0,-2 0 0,-6 0 0,-3 0 0,-6 0 0,-2 0 0,-6 0 0,-3 0 0,-7 0 0,-2 0 0,41 0 0,-12 0 0,-12 0 0,-9 0 0,-4 0 0,-1 0 0,-3 0 0,3 0 0,-1 0 0,-2 0 0,-3 0 0,-10 0 0,-9 0 0,-9 0 0,-9 0 0,-6 2 0,-28 10 0,-8-3 0,-27 9 0,3-7 0,7 0 0,12 1 0,13-1 0,10-1 0,5-2 0,4 0 0,12 6 0,5 0 0,11 8 0,1-1 0,-5-1 0,-7 0 0,-8-1 0,-6-3 0,-2-2 0,-2-1 0,-9 5 0,-6 7 0,-5 2 0,3 0 0,8-9 0,9-8 0,14-5 0,15-8 0,20-4 0,17-6 0,9-4 0,9-2 0,1-3 0,-7 2 0,-8 4 0,-16 5 0,-12 2 0,-17 6 0,-7-2 0,-12 3 0,0-6 0,-2-3 0,0-1 0,-2 0 0,2 0 0,11 0 0,13-7 0,14-5 0,8 1 0,-5 5 0,-8 7 0,-10 8 0,-19 3 0,-54 0 0,-12-4 0,10 1 0,-2 0 0,-28-5 0,15 0 0,13 1 0,25 4 0,5-1 0,16 4 0,-3-1 0,-4-2 0,-7-3 0,-2 0 0,1 0 0,7 2 0,5 1 0,60 1 0,12 4 0,-5 3 0,3 1 0,-3 2 0,-2 1 0,-4 2 0,-1 1 0,31 8 0,-25-4 0,-19-6 0,-23-4 0,-3 0 0,-12 0 0,0 8 0,-3-1 0,-6 7 0,-16 2 0,-13 8 0,-7 3 0,1-1 0,14-9 0,15-10 0,19-8 0,26-3 0,32-2 0,27 0 0,-36 0 0,1 0 0,3 0 0,0 0 0,0 0 0,-1 0 0,-1 0 0,1 0 0,0 0 0,0 0 0,2 0 0,-1 0 0,-3 0 0,0 0 0,42 0 0,-21 0 0,-21 0 0,-16 0 0,-11 0 0,-30-2 0,-14-2 0,-2 0 0,39 1 0,54 2 0,-15 0 0,5-1 0,10-1 0,0-1 0,-6 0 0,-2-1 0,-8-1 0,-3 0 0,22-3 0,-31 4 0,-19 3 0,-14 0 0,-6-2 0,1-1 0,15 1 0,15 5 0,14 7 0,-3 2 0,-10 1 0,-14-3 0,-13-2 0,-9 0 0,-5 4 0,-2-2 0,0 2 0,-2 1 0,3-5 0,-2 5 0,2-1 0,0 1 0,-2 6 0,1-3 0,0-3 0,-7-33 0,-10-24 0,-13-38 0,14 38 0,0-1 0,-20-40 0,9 23 0,11 23 0,6 22 0,6 12 0,-1 6 0,-7 1 0,-12 2 0,-19 3 0,-17 6 0,-12 2 0,-4 1 0,0-1 0,2-2 0,5-1 0,6-2 0,8-1 0,10-2 0,14-3 0,8 0 0,7-1 0,8-1 0,-2 0 0,-1 0 0,-12 0 0,-11 0 0,-5 0 0,3 0 0,8 0 0,11 0 0,7 1 0,-1 1 0,-8 3 0,-15 2 0,-11 0 0,-1-2 0,6-3 0,19-2 0,6 0 0,13 0 0,-1 0 0,2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16:47:29.993"/>
    </inkml:context>
    <inkml:brush xml:id="br0">
      <inkml:brushProperty name="width" value="0.35" units="cm"/>
      <inkml:brushProperty name="height" value="0.35" units="cm"/>
      <inkml:brushProperty name="color" value="#004F8B"/>
    </inkml:brush>
  </inkml:definitions>
  <inkml:trace contextRef="#ctx0" brushRef="#br0">755 2064 24575,'0'-57'0,"0"-6"0,0-14 0,0-7 0,0-9 0,0-6 0,0 1 0,0 45 0,0 0 0,0 0 0,0 1 0,0 1 0,0 0 0,0-48 0,0 12 0,0 10 0,0 7 0,-5 6 0,-2 1 0,-6 3 0,-2 8 0,0 8 0,-1 8 0,-4 5 0,-7-3 0,-9 0 0,-9-3 0,-2-3 0,1 3 0,3 2 0,4 1 0,0 5 0,1 0 0,5 5 0,3 6 0,4 0 0,4 2 0,-2-1 0,0 1 0,1 3 0,4 4 0,4 1 0,4 2 0,-2-2 0,-15-7 0,16 7 0,-11-3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16:47:31.427"/>
    </inkml:context>
    <inkml:brush xml:id="br0">
      <inkml:brushProperty name="width" value="0.35" units="cm"/>
      <inkml:brushProperty name="height" value="0.35" units="cm"/>
      <inkml:brushProperty name="color" value="#004F8B"/>
    </inkml:brush>
  </inkml:definitions>
  <inkml:trace contextRef="#ctx0" brushRef="#br0">1 944 24575,'0'-43'0,"0"-7"0,0-10 0,0-7 0,0 0 0,0-2 0,0 1 0,0 4 0,0 7 0,0 12 0,0 7 0,0 3 0,0 3 0,0 4 0,0 5 0,0 11 0,0 3 0,0 1 0,9 2 0,6-3 0,17 1 0,10-1 0,15-4 0,7-1 0,0 0 0,-4-1 0,-10 4 0,-9 1 0,-6 3 0,-7 3 0,-4-1 0,-3 0 0,-2-1 0,4 1 0,2-2 0,0 1 0,0 1 0,-4 2 0,-7 0 0,-8 2 0,-3-1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16:47:33.944"/>
    </inkml:context>
    <inkml:brush xml:id="br0">
      <inkml:brushProperty name="width" value="0.35" units="cm"/>
      <inkml:brushProperty name="height" value="0.35" units="cm"/>
      <inkml:brushProperty name="color" value="#004F8B"/>
    </inkml:brush>
  </inkml:definitions>
  <inkml:trace contextRef="#ctx0" brushRef="#br0">473 2418 24575,'0'-46'0,"-3"-4"0,-7 0 0,-6-7 0,-6-4 0,-2 0 0,5 3 0,1 4 0,1 5 0,0 5 0,-1 3 0,1 0 0,-2-1 0,-1 0 0,-5-2 0,-3 0 0,0-3 0,-2-4 0,1-4 0,2-2 0,3 1 0,5 2 0,6 6 0,4 3 0,3 1 0,1-1 0,0-6 0,3-3 0,0 1 0,2 4 0,0 6 0,0 1 0,0-4 0,0-10 0,4-10 0,7-2 0,2 7 0,1 13 0,-4 12 0,-1 2 0,4-3 0,4-7 0,7-6 0,3 1 0,2 4 0,1 7 0,-2 7 0,1 2 0,2 3 0,-1 5 0,-1 5 0,-7 8 0,-8 4 0,-3 2 0,0 1 0,3-1 0,2-2 0,1 0 0,1 1 0,-1-1 0,0 1 0,4 1 0,-9 0 0,-1 2 0,-9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D6AF6A-606E-FC45-909C-E8E5CF5BB174}" type="datetimeFigureOut">
              <a:rPr lang="de-DE" smtClean="0"/>
              <a:t>09.11.2022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381EF1-592D-C64B-8158-95DDB3056BAF}" type="slidenum">
              <a:rPr lang="de-DE" smtClean="0"/>
              <a:t>‹Nr.›</a:t>
            </a:fld>
            <a:endParaRPr lang="de-DE"/>
          </a:p>
        </p:txBody>
      </p:sp>
    </p:spTree>
    <p:extLst>
      <p:ext uri="{BB962C8B-B14F-4D97-AF65-F5344CB8AC3E}">
        <p14:creationId xmlns:p14="http://schemas.microsoft.com/office/powerpoint/2010/main" val="3286760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Kein Musterplan, tatsächlicher Stundenplan </a:t>
            </a:r>
          </a:p>
        </p:txBody>
      </p:sp>
      <p:sp>
        <p:nvSpPr>
          <p:cNvPr id="4" name="Foliennummernplatzhalter 3"/>
          <p:cNvSpPr>
            <a:spLocks noGrp="1"/>
          </p:cNvSpPr>
          <p:nvPr>
            <p:ph type="sldNum" sz="quarter" idx="5"/>
          </p:nvPr>
        </p:nvSpPr>
        <p:spPr/>
        <p:txBody>
          <a:bodyPr/>
          <a:lstStyle/>
          <a:p>
            <a:fld id="{99381EF1-592D-C64B-8158-95DDB3056BAF}" type="slidenum">
              <a:rPr lang="de-DE" smtClean="0"/>
              <a:t>22</a:t>
            </a:fld>
            <a:endParaRPr lang="de-DE"/>
          </a:p>
        </p:txBody>
      </p:sp>
    </p:spTree>
    <p:extLst>
      <p:ext uri="{BB962C8B-B14F-4D97-AF65-F5344CB8AC3E}">
        <p14:creationId xmlns:p14="http://schemas.microsoft.com/office/powerpoint/2010/main" val="2584242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Prinzip gerade/ungerade Wochen erklären; Musterplan -&gt; oft Freistunden dazwischen, Unterricht in der 9/10. Stunde möglich (z.B. Sport / Zusatzkurse) </a:t>
            </a:r>
          </a:p>
        </p:txBody>
      </p:sp>
      <p:sp>
        <p:nvSpPr>
          <p:cNvPr id="4" name="Foliennummernplatzhalter 3"/>
          <p:cNvSpPr>
            <a:spLocks noGrp="1"/>
          </p:cNvSpPr>
          <p:nvPr>
            <p:ph type="sldNum" sz="quarter" idx="5"/>
          </p:nvPr>
        </p:nvSpPr>
        <p:spPr/>
        <p:txBody>
          <a:bodyPr/>
          <a:lstStyle/>
          <a:p>
            <a:fld id="{99381EF1-592D-C64B-8158-95DDB3056BAF}" type="slidenum">
              <a:rPr lang="de-DE" smtClean="0"/>
              <a:t>23</a:t>
            </a:fld>
            <a:endParaRPr lang="de-DE"/>
          </a:p>
        </p:txBody>
      </p:sp>
    </p:spTree>
    <p:extLst>
      <p:ext uri="{BB962C8B-B14F-4D97-AF65-F5344CB8AC3E}">
        <p14:creationId xmlns:p14="http://schemas.microsoft.com/office/powerpoint/2010/main" val="3893462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Je nach Schule unterschiedlich (manche Schulen bieten eventuell Italienisch, NL o.ä. an) </a:t>
            </a:r>
          </a:p>
        </p:txBody>
      </p:sp>
      <p:sp>
        <p:nvSpPr>
          <p:cNvPr id="4" name="Foliennummernplatzhalter 3"/>
          <p:cNvSpPr>
            <a:spLocks noGrp="1"/>
          </p:cNvSpPr>
          <p:nvPr>
            <p:ph type="sldNum" sz="quarter" idx="5"/>
          </p:nvPr>
        </p:nvSpPr>
        <p:spPr/>
        <p:txBody>
          <a:bodyPr/>
          <a:lstStyle/>
          <a:p>
            <a:fld id="{99381EF1-592D-C64B-8158-95DDB3056BAF}" type="slidenum">
              <a:rPr lang="de-DE" smtClean="0"/>
              <a:t>26</a:t>
            </a:fld>
            <a:endParaRPr lang="de-DE"/>
          </a:p>
        </p:txBody>
      </p:sp>
    </p:spTree>
    <p:extLst>
      <p:ext uri="{BB962C8B-B14F-4D97-AF65-F5344CB8AC3E}">
        <p14:creationId xmlns:p14="http://schemas.microsoft.com/office/powerpoint/2010/main" val="3212857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Vorgeschriebene Fahrten (z.B. Englandfahrt -&gt; Im Schulprogramm schlau machen) </a:t>
            </a:r>
          </a:p>
        </p:txBody>
      </p:sp>
      <p:sp>
        <p:nvSpPr>
          <p:cNvPr id="4" name="Foliennummernplatzhalter 3"/>
          <p:cNvSpPr>
            <a:spLocks noGrp="1"/>
          </p:cNvSpPr>
          <p:nvPr>
            <p:ph type="sldNum" sz="quarter" idx="5"/>
          </p:nvPr>
        </p:nvSpPr>
        <p:spPr/>
        <p:txBody>
          <a:bodyPr/>
          <a:lstStyle/>
          <a:p>
            <a:fld id="{99381EF1-592D-C64B-8158-95DDB3056BAF}" type="slidenum">
              <a:rPr lang="de-DE" smtClean="0"/>
              <a:t>27</a:t>
            </a:fld>
            <a:endParaRPr lang="de-DE"/>
          </a:p>
        </p:txBody>
      </p:sp>
    </p:spTree>
    <p:extLst>
      <p:ext uri="{BB962C8B-B14F-4D97-AF65-F5344CB8AC3E}">
        <p14:creationId xmlns:p14="http://schemas.microsoft.com/office/powerpoint/2010/main" val="3656730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Koop-Schulen – KKG z.B. mit St. Leonard und Couven </a:t>
            </a:r>
          </a:p>
        </p:txBody>
      </p:sp>
      <p:sp>
        <p:nvSpPr>
          <p:cNvPr id="4" name="Foliennummernplatzhalter 3"/>
          <p:cNvSpPr>
            <a:spLocks noGrp="1"/>
          </p:cNvSpPr>
          <p:nvPr>
            <p:ph type="sldNum" sz="quarter" idx="5"/>
          </p:nvPr>
        </p:nvSpPr>
        <p:spPr/>
        <p:txBody>
          <a:bodyPr/>
          <a:lstStyle/>
          <a:p>
            <a:fld id="{99381EF1-592D-C64B-8158-95DDB3056BAF}" type="slidenum">
              <a:rPr lang="de-DE" smtClean="0"/>
              <a:t>29</a:t>
            </a:fld>
            <a:endParaRPr lang="de-DE"/>
          </a:p>
        </p:txBody>
      </p:sp>
    </p:spTree>
    <p:extLst>
      <p:ext uri="{BB962C8B-B14F-4D97-AF65-F5344CB8AC3E}">
        <p14:creationId xmlns:p14="http://schemas.microsoft.com/office/powerpoint/2010/main" val="2971058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Koop-Schulen – KKG z.B. mit St. Leonard und Couven </a:t>
            </a:r>
          </a:p>
        </p:txBody>
      </p:sp>
      <p:sp>
        <p:nvSpPr>
          <p:cNvPr id="4" name="Foliennummernplatzhalter 3"/>
          <p:cNvSpPr>
            <a:spLocks noGrp="1"/>
          </p:cNvSpPr>
          <p:nvPr>
            <p:ph type="sldNum" sz="quarter" idx="5"/>
          </p:nvPr>
        </p:nvSpPr>
        <p:spPr/>
        <p:txBody>
          <a:bodyPr/>
          <a:lstStyle/>
          <a:p>
            <a:fld id="{99381EF1-592D-C64B-8158-95DDB3056BAF}" type="slidenum">
              <a:rPr lang="de-DE" smtClean="0"/>
              <a:t>30</a:t>
            </a:fld>
            <a:endParaRPr lang="de-DE"/>
          </a:p>
        </p:txBody>
      </p:sp>
    </p:spTree>
    <p:extLst>
      <p:ext uri="{BB962C8B-B14F-4D97-AF65-F5344CB8AC3E}">
        <p14:creationId xmlns:p14="http://schemas.microsoft.com/office/powerpoint/2010/main" val="3874793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Folie 43-45 direkt vor Anmeldung? </a:t>
            </a:r>
          </a:p>
        </p:txBody>
      </p:sp>
      <p:sp>
        <p:nvSpPr>
          <p:cNvPr id="4" name="Foliennummernplatzhalter 3"/>
          <p:cNvSpPr>
            <a:spLocks noGrp="1"/>
          </p:cNvSpPr>
          <p:nvPr>
            <p:ph type="sldNum" sz="quarter" idx="5"/>
          </p:nvPr>
        </p:nvSpPr>
        <p:spPr/>
        <p:txBody>
          <a:bodyPr/>
          <a:lstStyle/>
          <a:p>
            <a:fld id="{99381EF1-592D-C64B-8158-95DDB3056BAF}" type="slidenum">
              <a:rPr lang="de-DE" smtClean="0"/>
              <a:t>42</a:t>
            </a:fld>
            <a:endParaRPr lang="de-DE"/>
          </a:p>
        </p:txBody>
      </p:sp>
    </p:spTree>
    <p:extLst>
      <p:ext uri="{BB962C8B-B14F-4D97-AF65-F5344CB8AC3E}">
        <p14:creationId xmlns:p14="http://schemas.microsoft.com/office/powerpoint/2010/main" val="3470571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6445073B-1041-4D27-8E60-5D98E737EA53}" type="datetimeFigureOut">
              <a:rPr lang="de-DE" smtClean="0"/>
              <a:t>09.11.2022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8937147-57E8-4FC4-9F4E-4983612D799B}" type="slidenum">
              <a:rPr lang="de-DE" smtClean="0"/>
              <a:t>‹Nr.›</a:t>
            </a:fld>
            <a:endParaRPr lang="de-DE"/>
          </a:p>
        </p:txBody>
      </p:sp>
    </p:spTree>
    <p:extLst>
      <p:ext uri="{BB962C8B-B14F-4D97-AF65-F5344CB8AC3E}">
        <p14:creationId xmlns:p14="http://schemas.microsoft.com/office/powerpoint/2010/main" val="3071354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445073B-1041-4D27-8E60-5D98E737EA53}" type="datetimeFigureOut">
              <a:rPr lang="de-DE" smtClean="0"/>
              <a:t>09.11.2022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8937147-57E8-4FC4-9F4E-4983612D799B}" type="slidenum">
              <a:rPr lang="de-DE" smtClean="0"/>
              <a:t>‹Nr.›</a:t>
            </a:fld>
            <a:endParaRPr lang="de-DE"/>
          </a:p>
        </p:txBody>
      </p:sp>
    </p:spTree>
    <p:extLst>
      <p:ext uri="{BB962C8B-B14F-4D97-AF65-F5344CB8AC3E}">
        <p14:creationId xmlns:p14="http://schemas.microsoft.com/office/powerpoint/2010/main" val="3200093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445073B-1041-4D27-8E60-5D98E737EA53}" type="datetimeFigureOut">
              <a:rPr lang="de-DE" smtClean="0"/>
              <a:t>09.11.2022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8937147-57E8-4FC4-9F4E-4983612D799B}" type="slidenum">
              <a:rPr lang="de-DE" smtClean="0"/>
              <a:t>‹Nr.›</a:t>
            </a:fld>
            <a:endParaRPr lang="de-DE"/>
          </a:p>
        </p:txBody>
      </p:sp>
    </p:spTree>
    <p:extLst>
      <p:ext uri="{BB962C8B-B14F-4D97-AF65-F5344CB8AC3E}">
        <p14:creationId xmlns:p14="http://schemas.microsoft.com/office/powerpoint/2010/main" val="3841829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445073B-1041-4D27-8E60-5D98E737EA53}" type="datetimeFigureOut">
              <a:rPr lang="de-DE" smtClean="0"/>
              <a:t>09.11.2022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8937147-57E8-4FC4-9F4E-4983612D799B}" type="slidenum">
              <a:rPr lang="de-DE" smtClean="0"/>
              <a:t>‹Nr.›</a:t>
            </a:fld>
            <a:endParaRPr lang="de-DE"/>
          </a:p>
        </p:txBody>
      </p:sp>
    </p:spTree>
    <p:extLst>
      <p:ext uri="{BB962C8B-B14F-4D97-AF65-F5344CB8AC3E}">
        <p14:creationId xmlns:p14="http://schemas.microsoft.com/office/powerpoint/2010/main" val="161348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6445073B-1041-4D27-8E60-5D98E737EA53}" type="datetimeFigureOut">
              <a:rPr lang="de-DE" smtClean="0"/>
              <a:t>09.11.2022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8937147-57E8-4FC4-9F4E-4983612D799B}" type="slidenum">
              <a:rPr lang="de-DE" smtClean="0"/>
              <a:t>‹Nr.›</a:t>
            </a:fld>
            <a:endParaRPr lang="de-DE"/>
          </a:p>
        </p:txBody>
      </p:sp>
    </p:spTree>
    <p:extLst>
      <p:ext uri="{BB962C8B-B14F-4D97-AF65-F5344CB8AC3E}">
        <p14:creationId xmlns:p14="http://schemas.microsoft.com/office/powerpoint/2010/main" val="2671662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6445073B-1041-4D27-8E60-5D98E737EA53}" type="datetimeFigureOut">
              <a:rPr lang="de-DE" smtClean="0"/>
              <a:t>09.11.2022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8937147-57E8-4FC4-9F4E-4983612D799B}" type="slidenum">
              <a:rPr lang="de-DE" smtClean="0"/>
              <a:t>‹Nr.›</a:t>
            </a:fld>
            <a:endParaRPr lang="de-DE"/>
          </a:p>
        </p:txBody>
      </p:sp>
    </p:spTree>
    <p:extLst>
      <p:ext uri="{BB962C8B-B14F-4D97-AF65-F5344CB8AC3E}">
        <p14:creationId xmlns:p14="http://schemas.microsoft.com/office/powerpoint/2010/main" val="3590178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6445073B-1041-4D27-8E60-5D98E737EA53}" type="datetimeFigureOut">
              <a:rPr lang="de-DE" smtClean="0"/>
              <a:t>09.11.2022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28937147-57E8-4FC4-9F4E-4983612D799B}" type="slidenum">
              <a:rPr lang="de-DE" smtClean="0"/>
              <a:t>‹Nr.›</a:t>
            </a:fld>
            <a:endParaRPr lang="de-DE"/>
          </a:p>
        </p:txBody>
      </p:sp>
    </p:spTree>
    <p:extLst>
      <p:ext uri="{BB962C8B-B14F-4D97-AF65-F5344CB8AC3E}">
        <p14:creationId xmlns:p14="http://schemas.microsoft.com/office/powerpoint/2010/main" val="1789620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6445073B-1041-4D27-8E60-5D98E737EA53}" type="datetimeFigureOut">
              <a:rPr lang="de-DE" smtClean="0"/>
              <a:t>09.11.2022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28937147-57E8-4FC4-9F4E-4983612D799B}" type="slidenum">
              <a:rPr lang="de-DE" smtClean="0"/>
              <a:t>‹Nr.›</a:t>
            </a:fld>
            <a:endParaRPr lang="de-DE"/>
          </a:p>
        </p:txBody>
      </p:sp>
    </p:spTree>
    <p:extLst>
      <p:ext uri="{BB962C8B-B14F-4D97-AF65-F5344CB8AC3E}">
        <p14:creationId xmlns:p14="http://schemas.microsoft.com/office/powerpoint/2010/main" val="3775434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445073B-1041-4D27-8E60-5D98E737EA53}" type="datetimeFigureOut">
              <a:rPr lang="de-DE" smtClean="0"/>
              <a:t>09.11.2022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28937147-57E8-4FC4-9F4E-4983612D799B}" type="slidenum">
              <a:rPr lang="de-DE" smtClean="0"/>
              <a:t>‹Nr.›</a:t>
            </a:fld>
            <a:endParaRPr lang="de-DE"/>
          </a:p>
        </p:txBody>
      </p:sp>
    </p:spTree>
    <p:extLst>
      <p:ext uri="{BB962C8B-B14F-4D97-AF65-F5344CB8AC3E}">
        <p14:creationId xmlns:p14="http://schemas.microsoft.com/office/powerpoint/2010/main" val="170528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6445073B-1041-4D27-8E60-5D98E737EA53}" type="datetimeFigureOut">
              <a:rPr lang="de-DE" smtClean="0"/>
              <a:t>09.11.2022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8937147-57E8-4FC4-9F4E-4983612D799B}" type="slidenum">
              <a:rPr lang="de-DE" smtClean="0"/>
              <a:t>‹Nr.›</a:t>
            </a:fld>
            <a:endParaRPr lang="de-DE"/>
          </a:p>
        </p:txBody>
      </p:sp>
    </p:spTree>
    <p:extLst>
      <p:ext uri="{BB962C8B-B14F-4D97-AF65-F5344CB8AC3E}">
        <p14:creationId xmlns:p14="http://schemas.microsoft.com/office/powerpoint/2010/main" val="3149712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6445073B-1041-4D27-8E60-5D98E737EA53}" type="datetimeFigureOut">
              <a:rPr lang="de-DE" smtClean="0"/>
              <a:t>09.11.2022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8937147-57E8-4FC4-9F4E-4983612D799B}" type="slidenum">
              <a:rPr lang="de-DE" smtClean="0"/>
              <a:t>‹Nr.›</a:t>
            </a:fld>
            <a:endParaRPr lang="de-DE"/>
          </a:p>
        </p:txBody>
      </p:sp>
    </p:spTree>
    <p:extLst>
      <p:ext uri="{BB962C8B-B14F-4D97-AF65-F5344CB8AC3E}">
        <p14:creationId xmlns:p14="http://schemas.microsoft.com/office/powerpoint/2010/main" val="353623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5073B-1041-4D27-8E60-5D98E737EA53}" type="datetimeFigureOut">
              <a:rPr lang="de-DE" smtClean="0"/>
              <a:t>09.11.2022</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37147-57E8-4FC4-9F4E-4983612D799B}" type="slidenum">
              <a:rPr lang="de-DE" smtClean="0"/>
              <a:t>‹Nr.›</a:t>
            </a:fld>
            <a:endParaRPr lang="de-DE"/>
          </a:p>
        </p:txBody>
      </p:sp>
    </p:spTree>
    <p:extLst>
      <p:ext uri="{BB962C8B-B14F-4D97-AF65-F5344CB8AC3E}">
        <p14:creationId xmlns:p14="http://schemas.microsoft.com/office/powerpoint/2010/main" val="1817172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10.png"/><Relationship Id="rId12" Type="http://schemas.openxmlformats.org/officeDocument/2006/relationships/customXml" Target="../ink/ink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13.png"/><Relationship Id="rId5" Type="http://schemas.openxmlformats.org/officeDocument/2006/relationships/image" Target="../media/image100.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customXml" Target="../ink/ink9.xml"/><Relationship Id="rId3" Type="http://schemas.openxmlformats.org/officeDocument/2006/relationships/image" Target="../media/image21.png"/><Relationship Id="rId7" Type="http://schemas.openxmlformats.org/officeDocument/2006/relationships/image" Target="../media/image200.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customXml" Target="../ink/ink8.xml"/><Relationship Id="rId11" Type="http://schemas.openxmlformats.org/officeDocument/2006/relationships/image" Target="../media/image22.png"/><Relationship Id="rId5" Type="http://schemas.openxmlformats.org/officeDocument/2006/relationships/image" Target="../media/image190.png"/><Relationship Id="rId10" Type="http://schemas.openxmlformats.org/officeDocument/2006/relationships/customXml" Target="../ink/ink10.xml"/><Relationship Id="rId4" Type="http://schemas.openxmlformats.org/officeDocument/2006/relationships/customXml" Target="../ink/ink7.xml"/><Relationship Id="rId9" Type="http://schemas.openxmlformats.org/officeDocument/2006/relationships/image" Target="../media/image2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E0514B5-101F-BDB2-F892-8B4BC156F082}"/>
              </a:ext>
            </a:extLst>
          </p:cNvPr>
          <p:cNvSpPr>
            <a:spLocks noGrp="1"/>
          </p:cNvSpPr>
          <p:nvPr>
            <p:ph type="title"/>
          </p:nvPr>
        </p:nvSpPr>
        <p:spPr>
          <a:xfrm>
            <a:off x="838200" y="576264"/>
            <a:ext cx="10515600" cy="2299196"/>
          </a:xfrm>
          <a:solidFill>
            <a:schemeClr val="accent4">
              <a:lumMod val="60000"/>
              <a:lumOff val="40000"/>
            </a:schemeClr>
          </a:solidFill>
        </p:spPr>
        <p:txBody>
          <a:bodyPr>
            <a:normAutofit fontScale="90000"/>
          </a:bodyPr>
          <a:lstStyle/>
          <a:p>
            <a:pPr algn="ctr"/>
            <a:r>
              <a:rPr lang="de-DE" dirty="0"/>
              <a:t>Herzlich willkommen zum Informationsabend zu den weiterführenden Schulen an der</a:t>
            </a:r>
          </a:p>
        </p:txBody>
      </p:sp>
      <p:sp>
        <p:nvSpPr>
          <p:cNvPr id="3" name="Textplatzhalter 2">
            <a:extLst>
              <a:ext uri="{FF2B5EF4-FFF2-40B4-BE49-F238E27FC236}">
                <a16:creationId xmlns:a16="http://schemas.microsoft.com/office/drawing/2014/main" xmlns="" id="{4C1FD322-B5B2-BA18-BE2F-D6701C485A7E}"/>
              </a:ext>
            </a:extLst>
          </p:cNvPr>
          <p:cNvSpPr>
            <a:spLocks noGrp="1"/>
          </p:cNvSpPr>
          <p:nvPr>
            <p:ph type="body" idx="1"/>
          </p:nvPr>
        </p:nvSpPr>
        <p:spPr>
          <a:xfrm>
            <a:off x="831850" y="5521124"/>
            <a:ext cx="10515600" cy="568526"/>
          </a:xfrm>
        </p:spPr>
        <p:txBody>
          <a:bodyPr/>
          <a:lstStyle/>
          <a:p>
            <a:r>
              <a:rPr lang="de-DE" dirty="0"/>
              <a:t>07. November 2022</a:t>
            </a:r>
          </a:p>
        </p:txBody>
      </p:sp>
      <p:pic>
        <p:nvPicPr>
          <p:cNvPr id="5" name="Grafik 4">
            <a:extLst>
              <a:ext uri="{FF2B5EF4-FFF2-40B4-BE49-F238E27FC236}">
                <a16:creationId xmlns:a16="http://schemas.microsoft.com/office/drawing/2014/main" xmlns="" id="{FC8B34E1-D550-B424-4A2A-FA68EEAC85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0470" y="2918865"/>
            <a:ext cx="7772400" cy="2558854"/>
          </a:xfrm>
          <a:prstGeom prst="rect">
            <a:avLst/>
          </a:prstGeom>
        </p:spPr>
      </p:pic>
    </p:spTree>
    <p:extLst>
      <p:ext uri="{BB962C8B-B14F-4D97-AF65-F5344CB8AC3E}">
        <p14:creationId xmlns:p14="http://schemas.microsoft.com/office/powerpoint/2010/main" val="614078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4"/>
          <p:cNvPicPr>
            <a:picLocks noChangeAspect="1"/>
          </p:cNvPicPr>
          <p:nvPr/>
        </p:nvPicPr>
        <p:blipFill>
          <a:blip r:embed="rId2" cstate="print">
            <a:extLst>
              <a:ext uri="{28A0092B-C50C-407E-A947-70E740481C1C}">
                <a14:useLocalDpi xmlns:a14="http://schemas.microsoft.com/office/drawing/2010/main" val="0"/>
              </a:ext>
            </a:extLst>
          </a:blip>
          <a:srcRect t="3336" b="3336"/>
          <a:stretch>
            <a:fillRect/>
          </a:stretch>
        </p:blipFill>
        <p:spPr>
          <a:xfrm>
            <a:off x="368051" y="263599"/>
            <a:ext cx="1856989" cy="1466296"/>
          </a:xfrm>
          <a:prstGeom prst="rect">
            <a:avLst/>
          </a:prstGeom>
        </p:spPr>
      </p:pic>
      <p:pic>
        <p:nvPicPr>
          <p:cNvPr id="5" name="Grafik 4"/>
          <p:cNvPicPr>
            <a:picLocks noChangeAspect="1"/>
          </p:cNvPicPr>
          <p:nvPr/>
        </p:nvPicPr>
        <p:blipFill>
          <a:blip r:embed="rId3"/>
          <a:stretch>
            <a:fillRect/>
          </a:stretch>
        </p:blipFill>
        <p:spPr>
          <a:xfrm>
            <a:off x="1864935" y="1299882"/>
            <a:ext cx="10099255" cy="5387789"/>
          </a:xfrm>
          <a:prstGeom prst="rect">
            <a:avLst/>
          </a:prstGeom>
        </p:spPr>
      </p:pic>
      <p:sp>
        <p:nvSpPr>
          <p:cNvPr id="6" name="Titel 1"/>
          <p:cNvSpPr txBox="1">
            <a:spLocks/>
          </p:cNvSpPr>
          <p:nvPr/>
        </p:nvSpPr>
        <p:spPr>
          <a:xfrm>
            <a:off x="2761129" y="263599"/>
            <a:ext cx="4903695" cy="822978"/>
          </a:xfrm>
          <a:prstGeom prst="rect">
            <a:avLst/>
          </a:prstGeom>
          <a:solidFill>
            <a:schemeClr val="accent1">
              <a:lumMod val="40000"/>
              <a:lumOff val="60000"/>
            </a:schemeClr>
          </a:solidFill>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a:t>Lage der Schule(n)</a:t>
            </a:r>
          </a:p>
        </p:txBody>
      </p:sp>
    </p:spTree>
    <p:extLst>
      <p:ext uri="{BB962C8B-B14F-4D97-AF65-F5344CB8AC3E}">
        <p14:creationId xmlns:p14="http://schemas.microsoft.com/office/powerpoint/2010/main" val="521794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p:cNvPicPr>
            <a:picLocks noGrp="1" noChangeAspect="1"/>
          </p:cNvPicPr>
          <p:nvPr>
            <p:ph type="pic" idx="1"/>
          </p:nvPr>
        </p:nvPicPr>
        <p:blipFill>
          <a:blip r:embed="rId2">
            <a:extLst>
              <a:ext uri="{28A0092B-C50C-407E-A947-70E740481C1C}">
                <a14:useLocalDpi xmlns:a14="http://schemas.microsoft.com/office/drawing/2010/main" val="0"/>
              </a:ext>
            </a:extLst>
          </a:blip>
          <a:srcRect t="3336" b="3336"/>
          <a:stretch>
            <a:fillRect/>
          </a:stretch>
        </p:blipFill>
        <p:spPr>
          <a:xfrm>
            <a:off x="687550" y="1037409"/>
            <a:ext cx="6172200" cy="4873625"/>
          </a:xfrm>
        </p:spPr>
      </p:pic>
      <p:sp>
        <p:nvSpPr>
          <p:cNvPr id="6" name="Flussdiagramm: Lochstreifen 5"/>
          <p:cNvSpPr/>
          <p:nvPr/>
        </p:nvSpPr>
        <p:spPr>
          <a:xfrm>
            <a:off x="4106694" y="1891787"/>
            <a:ext cx="7436474" cy="130302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Die Hugo-Junkers-Realschule stellt sich vor! </a:t>
            </a:r>
          </a:p>
          <a:p>
            <a:pPr algn="ctr"/>
            <a:endParaRPr lang="de-DE" dirty="0"/>
          </a:p>
        </p:txBody>
      </p:sp>
    </p:spTree>
    <p:extLst>
      <p:ext uri="{BB962C8B-B14F-4D97-AF65-F5344CB8AC3E}">
        <p14:creationId xmlns:p14="http://schemas.microsoft.com/office/powerpoint/2010/main" val="1006004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95717" y="493059"/>
            <a:ext cx="9144000" cy="822978"/>
          </a:xfrm>
          <a:solidFill>
            <a:schemeClr val="accent1">
              <a:lumMod val="40000"/>
              <a:lumOff val="60000"/>
            </a:schemeClr>
          </a:solidFill>
        </p:spPr>
        <p:txBody>
          <a:bodyPr>
            <a:normAutofit fontScale="90000"/>
          </a:bodyPr>
          <a:lstStyle/>
          <a:p>
            <a:r>
              <a:rPr lang="de-DE" b="1" dirty="0"/>
              <a:t>Fakten und Daten zur HJRS</a:t>
            </a:r>
          </a:p>
        </p:txBody>
      </p:sp>
      <p:sp>
        <p:nvSpPr>
          <p:cNvPr id="3" name="Untertitel 2"/>
          <p:cNvSpPr>
            <a:spLocks noGrp="1"/>
          </p:cNvSpPr>
          <p:nvPr>
            <p:ph type="subTitle" idx="1"/>
          </p:nvPr>
        </p:nvSpPr>
        <p:spPr>
          <a:xfrm>
            <a:off x="815788" y="2194579"/>
            <a:ext cx="10703858" cy="3076669"/>
          </a:xfrm>
        </p:spPr>
        <p:txBody>
          <a:bodyPr>
            <a:normAutofit/>
          </a:bodyPr>
          <a:lstStyle/>
          <a:p>
            <a:pPr algn="l"/>
            <a:r>
              <a:rPr lang="de-DE" dirty="0"/>
              <a:t>ca. 500 </a:t>
            </a:r>
            <a:r>
              <a:rPr lang="de-DE" dirty="0" err="1"/>
              <a:t>SchülerInnen</a:t>
            </a:r>
            <a:endParaRPr lang="de-DE" dirty="0"/>
          </a:p>
          <a:p>
            <a:pPr algn="l"/>
            <a:r>
              <a:rPr lang="de-DE" dirty="0"/>
              <a:t>Ca. 40 Lehrkräfte und 20 studentische Hilfskräfte</a:t>
            </a:r>
          </a:p>
          <a:p>
            <a:pPr algn="l"/>
            <a:r>
              <a:rPr lang="de-DE" dirty="0"/>
              <a:t>5 </a:t>
            </a:r>
            <a:r>
              <a:rPr lang="de-DE" dirty="0" err="1"/>
              <a:t>SonderpädagogInnen</a:t>
            </a:r>
            <a:endParaRPr lang="de-DE" dirty="0"/>
          </a:p>
          <a:p>
            <a:pPr algn="l"/>
            <a:r>
              <a:rPr lang="de-DE" dirty="0"/>
              <a:t>1 Schulsozialarbeiter</a:t>
            </a:r>
          </a:p>
          <a:p>
            <a:pPr algn="l"/>
            <a:r>
              <a:rPr lang="de-DE" dirty="0"/>
              <a:t>Dreizügig; unten kleine, in den höheren Jahrgängen größere Klassen</a:t>
            </a:r>
          </a:p>
          <a:p>
            <a:pPr algn="l"/>
            <a:endParaRPr lang="de-DE" dirty="0"/>
          </a:p>
          <a:p>
            <a:pPr marL="342900" indent="-342900" algn="l">
              <a:buFontTx/>
              <a:buChar char="-"/>
            </a:pPr>
            <a:endParaRPr lang="de-DE" dirty="0"/>
          </a:p>
          <a:p>
            <a:pPr marL="342900" indent="-342900" algn="l">
              <a:buFontTx/>
              <a:buChar char="-"/>
            </a:pPr>
            <a:endParaRPr lang="de-DE" dirty="0"/>
          </a:p>
          <a:p>
            <a:endParaRPr lang="de-DE" dirty="0"/>
          </a:p>
          <a:p>
            <a:endParaRPr lang="de-DE" dirty="0"/>
          </a:p>
          <a:p>
            <a:endParaRPr lang="de-DE" dirty="0"/>
          </a:p>
        </p:txBody>
      </p:sp>
      <p:pic>
        <p:nvPicPr>
          <p:cNvPr id="4" name="Bildplatzhalter 4"/>
          <p:cNvPicPr>
            <a:picLocks noChangeAspect="1"/>
          </p:cNvPicPr>
          <p:nvPr/>
        </p:nvPicPr>
        <p:blipFill>
          <a:blip r:embed="rId2" cstate="print">
            <a:extLst>
              <a:ext uri="{28A0092B-C50C-407E-A947-70E740481C1C}">
                <a14:useLocalDpi xmlns:a14="http://schemas.microsoft.com/office/drawing/2010/main" val="0"/>
              </a:ext>
            </a:extLst>
          </a:blip>
          <a:srcRect t="3336" b="3336"/>
          <a:stretch>
            <a:fillRect/>
          </a:stretch>
        </p:blipFill>
        <p:spPr>
          <a:xfrm>
            <a:off x="448484" y="105987"/>
            <a:ext cx="1532467" cy="1210050"/>
          </a:xfrm>
          <a:prstGeom prst="rect">
            <a:avLst/>
          </a:prstGeom>
        </p:spPr>
      </p:pic>
    </p:spTree>
    <p:extLst>
      <p:ext uri="{BB962C8B-B14F-4D97-AF65-F5344CB8AC3E}">
        <p14:creationId xmlns:p14="http://schemas.microsoft.com/office/powerpoint/2010/main" val="2439709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3711387" y="605305"/>
            <a:ext cx="4428565" cy="822978"/>
          </a:xfrm>
          <a:prstGeom prst="rect">
            <a:avLst/>
          </a:prstGeom>
          <a:solidFill>
            <a:schemeClr val="accent1">
              <a:lumMod val="40000"/>
              <a:lumOff val="6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5500" b="1" dirty="0"/>
              <a:t>Unsere</a:t>
            </a:r>
            <a:r>
              <a:rPr lang="de-DE" b="1" dirty="0"/>
              <a:t> </a:t>
            </a:r>
            <a:r>
              <a:rPr lang="de-DE" sz="6000" b="1" dirty="0"/>
              <a:t>Stärken</a:t>
            </a:r>
            <a:r>
              <a:rPr lang="de-DE" b="1" dirty="0"/>
              <a:t> </a:t>
            </a:r>
          </a:p>
        </p:txBody>
      </p:sp>
      <p:pic>
        <p:nvPicPr>
          <p:cNvPr id="5" name="Bildplatzhalter 4"/>
          <p:cNvPicPr>
            <a:picLocks noChangeAspect="1"/>
          </p:cNvPicPr>
          <p:nvPr/>
        </p:nvPicPr>
        <p:blipFill>
          <a:blip r:embed="rId2" cstate="print">
            <a:extLst>
              <a:ext uri="{28A0092B-C50C-407E-A947-70E740481C1C}">
                <a14:useLocalDpi xmlns:a14="http://schemas.microsoft.com/office/drawing/2010/main" val="0"/>
              </a:ext>
            </a:extLst>
          </a:blip>
          <a:srcRect t="3336" b="3336"/>
          <a:stretch>
            <a:fillRect/>
          </a:stretch>
        </p:blipFill>
        <p:spPr>
          <a:xfrm>
            <a:off x="448484" y="105987"/>
            <a:ext cx="1532467" cy="1210050"/>
          </a:xfrm>
          <a:prstGeom prst="rect">
            <a:avLst/>
          </a:prstGeom>
        </p:spPr>
      </p:pic>
      <p:sp>
        <p:nvSpPr>
          <p:cNvPr id="6" name="Rechteck 5"/>
          <p:cNvSpPr/>
          <p:nvPr/>
        </p:nvSpPr>
        <p:spPr>
          <a:xfrm>
            <a:off x="1980951" y="1428283"/>
            <a:ext cx="8471647" cy="5355312"/>
          </a:xfrm>
          <a:prstGeom prst="rect">
            <a:avLst/>
          </a:prstGeom>
        </p:spPr>
        <p:txBody>
          <a:bodyPr wrap="square">
            <a:spAutoFit/>
          </a:bodyPr>
          <a:lstStyle/>
          <a:p>
            <a:pPr marL="342900" indent="-342900">
              <a:lnSpc>
                <a:spcPct val="150000"/>
              </a:lnSpc>
              <a:buFontTx/>
              <a:buChar char="-"/>
            </a:pPr>
            <a:r>
              <a:rPr lang="de-DE" sz="2400" dirty="0" err="1"/>
              <a:t>KlassenlehrerInprinzip</a:t>
            </a:r>
            <a:r>
              <a:rPr lang="de-DE" sz="2400" dirty="0"/>
              <a:t> bis zur 10</a:t>
            </a:r>
          </a:p>
          <a:p>
            <a:pPr marL="342900" indent="-342900">
              <a:lnSpc>
                <a:spcPct val="150000"/>
              </a:lnSpc>
              <a:buFontTx/>
              <a:buChar char="-"/>
            </a:pPr>
            <a:r>
              <a:rPr lang="de-DE" sz="2400" dirty="0"/>
              <a:t>Keine verpflichtende 2. Fremdsprache</a:t>
            </a:r>
          </a:p>
          <a:p>
            <a:pPr marL="342900" indent="-342900">
              <a:lnSpc>
                <a:spcPct val="150000"/>
              </a:lnSpc>
              <a:buFontTx/>
              <a:buChar char="-"/>
            </a:pPr>
            <a:r>
              <a:rPr lang="de-DE" sz="2400" dirty="0"/>
              <a:t>Kleines System, kleine Klassen </a:t>
            </a:r>
          </a:p>
          <a:p>
            <a:pPr marL="342900" indent="-342900">
              <a:lnSpc>
                <a:spcPct val="150000"/>
              </a:lnSpc>
              <a:buFontTx/>
              <a:buChar char="-"/>
            </a:pPr>
            <a:r>
              <a:rPr lang="de-DE" sz="2400" dirty="0"/>
              <a:t>Gute sonderpädagogische Begleitung; auch für Kinder ohne Förderbedarf (Dyskalkulie, LRS, ADHS, etc.)</a:t>
            </a:r>
          </a:p>
          <a:p>
            <a:pPr marL="342900" indent="-342900">
              <a:lnSpc>
                <a:spcPct val="150000"/>
              </a:lnSpc>
              <a:buFontTx/>
              <a:buChar char="-"/>
            </a:pPr>
            <a:r>
              <a:rPr lang="de-DE" sz="2400" dirty="0"/>
              <a:t>Gutes </a:t>
            </a:r>
            <a:r>
              <a:rPr lang="de-DE" sz="2400" dirty="0" err="1"/>
              <a:t>IFö</a:t>
            </a:r>
            <a:r>
              <a:rPr lang="de-DE" sz="2400" dirty="0"/>
              <a:t>-Konzept</a:t>
            </a:r>
          </a:p>
          <a:p>
            <a:pPr marL="342900" indent="-342900">
              <a:lnSpc>
                <a:spcPct val="150000"/>
              </a:lnSpc>
              <a:buFontTx/>
              <a:buChar char="-"/>
            </a:pPr>
            <a:r>
              <a:rPr lang="de-DE" sz="2400" dirty="0"/>
              <a:t>Förderstunden in den Hauptfächern bis Klasse 10</a:t>
            </a:r>
          </a:p>
          <a:p>
            <a:pPr marL="342900" indent="-342900">
              <a:lnSpc>
                <a:spcPct val="150000"/>
              </a:lnSpc>
              <a:buFontTx/>
              <a:buChar char="-"/>
            </a:pPr>
            <a:r>
              <a:rPr lang="de-DE" sz="2400" dirty="0"/>
              <a:t>Gute Durchlässigkeit nach „oben“ und „unten“</a:t>
            </a:r>
          </a:p>
          <a:p>
            <a:pPr marL="342900" indent="-342900">
              <a:lnSpc>
                <a:spcPct val="150000"/>
              </a:lnSpc>
              <a:buFontTx/>
              <a:buChar char="-"/>
            </a:pPr>
            <a:r>
              <a:rPr lang="de-DE" sz="2400" dirty="0"/>
              <a:t>Berufsvorbereitung ab Klasse 8, Praktikum in Klasse 9</a:t>
            </a:r>
          </a:p>
          <a:p>
            <a:pPr marL="342900" indent="-342900">
              <a:buFontTx/>
              <a:buChar char="-"/>
            </a:pPr>
            <a:endParaRPr lang="de-DE" dirty="0"/>
          </a:p>
        </p:txBody>
      </p:sp>
    </p:spTree>
    <p:extLst>
      <p:ext uri="{BB962C8B-B14F-4D97-AF65-F5344CB8AC3E}">
        <p14:creationId xmlns:p14="http://schemas.microsoft.com/office/powerpoint/2010/main" val="3449950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95450" y="628502"/>
            <a:ext cx="6598174" cy="1325563"/>
          </a:xfrm>
          <a:solidFill>
            <a:schemeClr val="accent1">
              <a:lumMod val="40000"/>
              <a:lumOff val="60000"/>
            </a:schemeClr>
          </a:solidFill>
        </p:spPr>
        <p:txBody>
          <a:bodyPr/>
          <a:lstStyle/>
          <a:p>
            <a:r>
              <a:rPr lang="de-DE" b="1" dirty="0"/>
              <a:t>Fremdsprachen an der HJRS</a:t>
            </a:r>
          </a:p>
        </p:txBody>
      </p:sp>
      <p:sp>
        <p:nvSpPr>
          <p:cNvPr id="3" name="Inhaltsplatzhalter 2"/>
          <p:cNvSpPr>
            <a:spLocks noGrp="1"/>
          </p:cNvSpPr>
          <p:nvPr>
            <p:ph idx="1"/>
          </p:nvPr>
        </p:nvSpPr>
        <p:spPr>
          <a:xfrm>
            <a:off x="1468120" y="2408330"/>
            <a:ext cx="4150360" cy="3142615"/>
          </a:xfrm>
        </p:spPr>
        <p:txBody>
          <a:bodyPr>
            <a:normAutofit/>
          </a:bodyPr>
          <a:lstStyle/>
          <a:p>
            <a:pPr marL="0" indent="0">
              <a:buNone/>
            </a:pPr>
            <a:r>
              <a:rPr lang="de-DE" b="1" dirty="0"/>
              <a:t>Englisch</a:t>
            </a:r>
          </a:p>
          <a:p>
            <a:r>
              <a:rPr lang="de-DE" dirty="0"/>
              <a:t>ab Klasse 5</a:t>
            </a:r>
          </a:p>
          <a:p>
            <a:r>
              <a:rPr lang="de-DE" dirty="0"/>
              <a:t>4-5 Wochenstunden</a:t>
            </a:r>
          </a:p>
          <a:p>
            <a:r>
              <a:rPr lang="de-DE" dirty="0"/>
              <a:t>Englandaustausch</a:t>
            </a:r>
          </a:p>
          <a:p>
            <a:r>
              <a:rPr lang="de-DE" dirty="0"/>
              <a:t>ist ein Hauptfach</a:t>
            </a:r>
          </a:p>
        </p:txBody>
      </p:sp>
      <p:sp>
        <p:nvSpPr>
          <p:cNvPr id="4" name="Inhaltsplatzhalter 2"/>
          <p:cNvSpPr txBox="1">
            <a:spLocks/>
          </p:cNvSpPr>
          <p:nvPr/>
        </p:nvSpPr>
        <p:spPr>
          <a:xfrm>
            <a:off x="6662269" y="2408330"/>
            <a:ext cx="4328637" cy="31426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b="1" dirty="0"/>
              <a:t>Französisch</a:t>
            </a:r>
          </a:p>
          <a:p>
            <a:r>
              <a:rPr lang="de-DE" dirty="0"/>
              <a:t>ab Klasse 7</a:t>
            </a:r>
          </a:p>
          <a:p>
            <a:r>
              <a:rPr lang="de-DE" dirty="0"/>
              <a:t>4-5 Stunden pro Woche</a:t>
            </a:r>
          </a:p>
          <a:p>
            <a:r>
              <a:rPr lang="de-DE" dirty="0"/>
              <a:t>als Wahlpflichtfach</a:t>
            </a:r>
          </a:p>
          <a:p>
            <a:r>
              <a:rPr lang="de-DE" dirty="0"/>
              <a:t>zählt wie ein Hauptfach</a:t>
            </a:r>
          </a:p>
          <a:p>
            <a:pPr marL="0" indent="0">
              <a:buFont typeface="Arial" panose="020B0604020202020204" pitchFamily="34" charset="0"/>
              <a:buNone/>
            </a:pPr>
            <a:endParaRPr lang="de-DE" b="1" dirty="0"/>
          </a:p>
        </p:txBody>
      </p:sp>
      <p:pic>
        <p:nvPicPr>
          <p:cNvPr id="5" name="Bildplatzhalter 4"/>
          <p:cNvPicPr>
            <a:picLocks noChangeAspect="1"/>
          </p:cNvPicPr>
          <p:nvPr/>
        </p:nvPicPr>
        <p:blipFill>
          <a:blip r:embed="rId2" cstate="print">
            <a:extLst>
              <a:ext uri="{28A0092B-C50C-407E-A947-70E740481C1C}">
                <a14:useLocalDpi xmlns:a14="http://schemas.microsoft.com/office/drawing/2010/main" val="0"/>
              </a:ext>
            </a:extLst>
          </a:blip>
          <a:srcRect t="3336" b="3336"/>
          <a:stretch>
            <a:fillRect/>
          </a:stretch>
        </p:blipFill>
        <p:spPr>
          <a:xfrm>
            <a:off x="368051" y="263599"/>
            <a:ext cx="1856989" cy="1466296"/>
          </a:xfrm>
          <a:prstGeom prst="rect">
            <a:avLst/>
          </a:prstGeom>
        </p:spPr>
      </p:pic>
    </p:spTree>
    <p:extLst>
      <p:ext uri="{BB962C8B-B14F-4D97-AF65-F5344CB8AC3E}">
        <p14:creationId xmlns:p14="http://schemas.microsoft.com/office/powerpoint/2010/main" val="2958380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7141" y="500062"/>
            <a:ext cx="3330388" cy="1325563"/>
          </a:xfrm>
          <a:solidFill>
            <a:schemeClr val="accent1">
              <a:lumMod val="40000"/>
              <a:lumOff val="60000"/>
            </a:schemeClr>
          </a:solidFill>
        </p:spPr>
        <p:txBody>
          <a:bodyPr/>
          <a:lstStyle/>
          <a:p>
            <a:r>
              <a:rPr lang="de-DE" b="1" dirty="0" err="1"/>
              <a:t>IFö</a:t>
            </a:r>
            <a:r>
              <a:rPr lang="de-DE" b="1" dirty="0"/>
              <a:t>-Klassen</a:t>
            </a:r>
          </a:p>
        </p:txBody>
      </p:sp>
      <p:sp>
        <p:nvSpPr>
          <p:cNvPr id="3" name="Inhaltsplatzhalter 2"/>
          <p:cNvSpPr>
            <a:spLocks noGrp="1"/>
          </p:cNvSpPr>
          <p:nvPr>
            <p:ph idx="1"/>
          </p:nvPr>
        </p:nvSpPr>
        <p:spPr>
          <a:xfrm>
            <a:off x="838200" y="1729895"/>
            <a:ext cx="10515600" cy="4641163"/>
          </a:xfrm>
        </p:spPr>
        <p:txBody>
          <a:bodyPr>
            <a:normAutofit fontScale="62500" lnSpcReduction="20000"/>
          </a:bodyPr>
          <a:lstStyle/>
          <a:p>
            <a:pPr marL="0" indent="0">
              <a:buNone/>
            </a:pPr>
            <a:r>
              <a:rPr lang="de-DE" dirty="0"/>
              <a:t>Stand 9/2022</a:t>
            </a:r>
          </a:p>
          <a:p>
            <a:pPr marL="0" indent="0">
              <a:buNone/>
            </a:pPr>
            <a:endParaRPr lang="de-DE" dirty="0"/>
          </a:p>
          <a:p>
            <a:pPr>
              <a:lnSpc>
                <a:spcPct val="120000"/>
              </a:lnSpc>
            </a:pPr>
            <a:r>
              <a:rPr lang="de-DE" sz="3500" dirty="0"/>
              <a:t>Ca. 50 </a:t>
            </a:r>
            <a:r>
              <a:rPr lang="de-DE" sz="3500" dirty="0" err="1"/>
              <a:t>SchülerInnen</a:t>
            </a:r>
            <a:r>
              <a:rPr lang="de-DE" sz="3500" dirty="0"/>
              <a:t> </a:t>
            </a:r>
          </a:p>
          <a:p>
            <a:pPr>
              <a:lnSpc>
                <a:spcPct val="120000"/>
              </a:lnSpc>
            </a:pPr>
            <a:r>
              <a:rPr lang="de-DE" sz="3500" dirty="0"/>
              <a:t>Weitere 40 werden in einer Anschlussförderung unterrichtet (2h/Woche)</a:t>
            </a:r>
          </a:p>
          <a:p>
            <a:pPr>
              <a:lnSpc>
                <a:spcPct val="120000"/>
              </a:lnSpc>
            </a:pPr>
            <a:r>
              <a:rPr lang="de-DE" sz="3500" dirty="0"/>
              <a:t>4 Lehrkräfte mit </a:t>
            </a:r>
            <a:r>
              <a:rPr lang="de-DE" sz="3500" dirty="0" err="1"/>
              <a:t>DaZ</a:t>
            </a:r>
            <a:r>
              <a:rPr lang="de-DE" sz="3500" dirty="0"/>
              <a:t>-Ausbildung und 3 studentische Hilfskräfte (mit verschiedenen Fremdsprachenkenntnissen)</a:t>
            </a:r>
          </a:p>
          <a:p>
            <a:pPr>
              <a:lnSpc>
                <a:spcPct val="120000"/>
              </a:lnSpc>
            </a:pPr>
            <a:r>
              <a:rPr lang="de-DE" sz="3500" dirty="0"/>
              <a:t>3 Klassen, aufgeteilt nach Deutschkenntnissen</a:t>
            </a:r>
          </a:p>
          <a:p>
            <a:pPr>
              <a:lnSpc>
                <a:spcPct val="120000"/>
              </a:lnSpc>
            </a:pPr>
            <a:r>
              <a:rPr lang="de-DE" sz="3500" dirty="0"/>
              <a:t>Ersatzprüfungen in Arabisch, Russisch, Französisch und Türkisch (statt Englisch als Fremdsprache)</a:t>
            </a:r>
          </a:p>
          <a:p>
            <a:pPr>
              <a:lnSpc>
                <a:spcPct val="120000"/>
              </a:lnSpc>
            </a:pPr>
            <a:r>
              <a:rPr lang="de-DE" sz="3500" dirty="0"/>
              <a:t>Im 1. Halbjahr mind. 14 Stunden </a:t>
            </a:r>
            <a:r>
              <a:rPr lang="de-DE" sz="3500" dirty="0" err="1"/>
              <a:t>DaZ</a:t>
            </a:r>
            <a:r>
              <a:rPr lang="de-DE" sz="3500" dirty="0"/>
              <a:t>-Unterricht, </a:t>
            </a:r>
            <a:r>
              <a:rPr lang="de-DE" sz="3500" dirty="0" err="1"/>
              <a:t>SchülerInnen</a:t>
            </a:r>
            <a:r>
              <a:rPr lang="de-DE" sz="3500" dirty="0"/>
              <a:t> nehmen nur in M, E, </a:t>
            </a:r>
            <a:r>
              <a:rPr lang="de-DE" sz="3500" dirty="0" err="1"/>
              <a:t>Sp</a:t>
            </a:r>
            <a:r>
              <a:rPr lang="de-DE" sz="3500" dirty="0"/>
              <a:t> und </a:t>
            </a:r>
            <a:r>
              <a:rPr lang="de-DE" sz="3500" dirty="0" err="1"/>
              <a:t>Ku</a:t>
            </a:r>
            <a:r>
              <a:rPr lang="de-DE" sz="3500" dirty="0"/>
              <a:t> am Unterricht in den Stammklassen teil</a:t>
            </a:r>
          </a:p>
        </p:txBody>
      </p:sp>
      <p:pic>
        <p:nvPicPr>
          <p:cNvPr id="4" name="Bildplatzhalter 4"/>
          <p:cNvPicPr>
            <a:picLocks noChangeAspect="1"/>
          </p:cNvPicPr>
          <p:nvPr/>
        </p:nvPicPr>
        <p:blipFill>
          <a:blip r:embed="rId2" cstate="print">
            <a:extLst>
              <a:ext uri="{28A0092B-C50C-407E-A947-70E740481C1C}">
                <a14:useLocalDpi xmlns:a14="http://schemas.microsoft.com/office/drawing/2010/main" val="0"/>
              </a:ext>
            </a:extLst>
          </a:blip>
          <a:srcRect t="3336" b="3336"/>
          <a:stretch>
            <a:fillRect/>
          </a:stretch>
        </p:blipFill>
        <p:spPr>
          <a:xfrm>
            <a:off x="368051" y="263599"/>
            <a:ext cx="1856989" cy="1466296"/>
          </a:xfrm>
          <a:prstGeom prst="rect">
            <a:avLst/>
          </a:prstGeom>
        </p:spPr>
      </p:pic>
    </p:spTree>
    <p:extLst>
      <p:ext uri="{BB962C8B-B14F-4D97-AF65-F5344CB8AC3E}">
        <p14:creationId xmlns:p14="http://schemas.microsoft.com/office/powerpoint/2010/main" val="470321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14040" y="314325"/>
            <a:ext cx="6913880" cy="1325563"/>
          </a:xfrm>
          <a:solidFill>
            <a:schemeClr val="accent1">
              <a:lumMod val="40000"/>
              <a:lumOff val="60000"/>
            </a:schemeClr>
          </a:solidFill>
        </p:spPr>
        <p:txBody>
          <a:bodyPr/>
          <a:lstStyle/>
          <a:p>
            <a:r>
              <a:rPr lang="de-DE" b="1" dirty="0"/>
              <a:t>Wahlpflichtfächer ab Klasse 7</a:t>
            </a:r>
          </a:p>
        </p:txBody>
      </p:sp>
      <p:sp>
        <p:nvSpPr>
          <p:cNvPr id="3" name="Inhaltsplatzhalter 2"/>
          <p:cNvSpPr>
            <a:spLocks noGrp="1"/>
          </p:cNvSpPr>
          <p:nvPr>
            <p:ph idx="1"/>
          </p:nvPr>
        </p:nvSpPr>
        <p:spPr>
          <a:xfrm>
            <a:off x="2901576" y="2312240"/>
            <a:ext cx="7338807" cy="3145879"/>
          </a:xfrm>
        </p:spPr>
        <p:txBody>
          <a:bodyPr>
            <a:normAutofit fontScale="85000" lnSpcReduction="20000"/>
          </a:bodyPr>
          <a:lstStyle/>
          <a:p>
            <a:pPr>
              <a:lnSpc>
                <a:spcPct val="200000"/>
              </a:lnSpc>
            </a:pPr>
            <a:r>
              <a:rPr lang="de-DE" dirty="0"/>
              <a:t>Französisch, Ergänzungsfach Biologie</a:t>
            </a:r>
          </a:p>
          <a:p>
            <a:pPr>
              <a:lnSpc>
                <a:spcPct val="200000"/>
              </a:lnSpc>
            </a:pPr>
            <a:r>
              <a:rPr lang="de-DE" dirty="0"/>
              <a:t>Informatik, Ergänzungsfach  Biologie </a:t>
            </a:r>
          </a:p>
          <a:p>
            <a:pPr>
              <a:lnSpc>
                <a:spcPct val="200000"/>
              </a:lnSpc>
            </a:pPr>
            <a:r>
              <a:rPr lang="de-DE" dirty="0"/>
              <a:t>Sozialwissenschaft, Ergänzungsfach Biologie</a:t>
            </a:r>
          </a:p>
          <a:p>
            <a:pPr>
              <a:lnSpc>
                <a:spcPct val="200000"/>
              </a:lnSpc>
            </a:pPr>
            <a:r>
              <a:rPr lang="de-DE" dirty="0"/>
              <a:t>Biologie, Ergänzungsfach Informatik </a:t>
            </a:r>
          </a:p>
        </p:txBody>
      </p:sp>
      <p:pic>
        <p:nvPicPr>
          <p:cNvPr id="7" name="Bildplatzhalter 4"/>
          <p:cNvPicPr>
            <a:picLocks noChangeAspect="1"/>
          </p:cNvPicPr>
          <p:nvPr/>
        </p:nvPicPr>
        <p:blipFill>
          <a:blip r:embed="rId2" cstate="print">
            <a:extLst>
              <a:ext uri="{28A0092B-C50C-407E-A947-70E740481C1C}">
                <a14:useLocalDpi xmlns:a14="http://schemas.microsoft.com/office/drawing/2010/main" val="0"/>
              </a:ext>
            </a:extLst>
          </a:blip>
          <a:srcRect t="3336" b="3336"/>
          <a:stretch>
            <a:fillRect/>
          </a:stretch>
        </p:blipFill>
        <p:spPr>
          <a:xfrm>
            <a:off x="368051" y="263599"/>
            <a:ext cx="1856989" cy="1466296"/>
          </a:xfrm>
          <a:prstGeom prst="rect">
            <a:avLst/>
          </a:prstGeom>
        </p:spPr>
      </p:pic>
    </p:spTree>
    <p:extLst>
      <p:ext uri="{BB962C8B-B14F-4D97-AF65-F5344CB8AC3E}">
        <p14:creationId xmlns:p14="http://schemas.microsoft.com/office/powerpoint/2010/main" val="1956756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712719" y="1086577"/>
            <a:ext cx="8128105" cy="1829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solidFill>
                  <a:schemeClr val="tx1"/>
                </a:solidFill>
              </a:rPr>
              <a:t>3x pro Woche bis 15:30 Uhr Schule</a:t>
            </a:r>
          </a:p>
          <a:p>
            <a:r>
              <a:rPr lang="de-DE" sz="2000" dirty="0">
                <a:solidFill>
                  <a:schemeClr val="tx1"/>
                </a:solidFill>
              </a:rPr>
              <a:t>1x davon AG-Angebote</a:t>
            </a:r>
            <a:br>
              <a:rPr lang="de-DE" sz="2000" dirty="0">
                <a:solidFill>
                  <a:schemeClr val="tx1"/>
                </a:solidFill>
              </a:rPr>
            </a:br>
            <a:endParaRPr lang="de-DE" sz="2000" dirty="0">
              <a:solidFill>
                <a:schemeClr val="tx1"/>
              </a:solidFill>
            </a:endParaRPr>
          </a:p>
          <a:p>
            <a:r>
              <a:rPr lang="de-DE" sz="2000" b="1" dirty="0">
                <a:solidFill>
                  <a:schemeClr val="tx1"/>
                </a:solidFill>
              </a:rPr>
              <a:t>Nachteile</a:t>
            </a:r>
            <a:r>
              <a:rPr lang="de-DE" sz="2000" dirty="0">
                <a:solidFill>
                  <a:schemeClr val="tx1"/>
                </a:solidFill>
              </a:rPr>
              <a:t>: weniger Zeit für Hobbys, Freunde, usw.</a:t>
            </a:r>
          </a:p>
          <a:p>
            <a:r>
              <a:rPr lang="de-DE" sz="2000" b="1" dirty="0">
                <a:solidFill>
                  <a:schemeClr val="tx1"/>
                </a:solidFill>
              </a:rPr>
              <a:t>Vorteile: </a:t>
            </a:r>
            <a:r>
              <a:rPr lang="de-DE" sz="2000" dirty="0">
                <a:solidFill>
                  <a:schemeClr val="tx1"/>
                </a:solidFill>
              </a:rPr>
              <a:t>(fast) keine Hausaufgaben, Entlastung für berufstätige Eltern</a:t>
            </a:r>
          </a:p>
        </p:txBody>
      </p:sp>
      <p:sp>
        <p:nvSpPr>
          <p:cNvPr id="5" name="Rechteck 4"/>
          <p:cNvSpPr/>
          <p:nvPr/>
        </p:nvSpPr>
        <p:spPr>
          <a:xfrm>
            <a:off x="2712719" y="3451267"/>
            <a:ext cx="7807594" cy="3131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tx1"/>
                </a:solidFill>
              </a:rPr>
              <a:t>AG-Angebote (Schuljahr 22/23): </a:t>
            </a:r>
            <a:endParaRPr lang="de-DE" sz="2400" dirty="0">
              <a:solidFill>
                <a:schemeClr val="tx1"/>
              </a:solidFill>
            </a:endParaRPr>
          </a:p>
          <a:p>
            <a:pPr>
              <a:lnSpc>
                <a:spcPct val="150000"/>
              </a:lnSpc>
            </a:pPr>
            <a:r>
              <a:rPr lang="de-DE" dirty="0">
                <a:solidFill>
                  <a:schemeClr val="tx1"/>
                </a:solidFill>
              </a:rPr>
              <a:t>Jahrgang 5 </a:t>
            </a:r>
            <a:r>
              <a:rPr lang="de-DE" dirty="0">
                <a:solidFill>
                  <a:schemeClr val="tx1"/>
                </a:solidFill>
                <a:sym typeface="Wingdings" panose="05000000000000000000" pitchFamily="2" charset="2"/>
              </a:rPr>
              <a:t> </a:t>
            </a:r>
            <a:r>
              <a:rPr lang="de-DE" dirty="0">
                <a:solidFill>
                  <a:schemeClr val="tx1"/>
                </a:solidFill>
              </a:rPr>
              <a:t>Sport, Kunst, Computer, Experimente, Kochen</a:t>
            </a:r>
          </a:p>
          <a:p>
            <a:pPr>
              <a:lnSpc>
                <a:spcPct val="150000"/>
              </a:lnSpc>
            </a:pPr>
            <a:r>
              <a:rPr lang="de-DE" dirty="0">
                <a:solidFill>
                  <a:schemeClr val="tx1"/>
                </a:solidFill>
              </a:rPr>
              <a:t>Jahrgang 6  </a:t>
            </a:r>
            <a:r>
              <a:rPr lang="de-DE" dirty="0">
                <a:solidFill>
                  <a:schemeClr val="tx1"/>
                </a:solidFill>
                <a:sym typeface="Wingdings" panose="05000000000000000000" pitchFamily="2" charset="2"/>
              </a:rPr>
              <a:t> Fußball (Alemannia), Volleyball, Tischtennis, Karate</a:t>
            </a:r>
          </a:p>
          <a:p>
            <a:pPr>
              <a:lnSpc>
                <a:spcPct val="150000"/>
              </a:lnSpc>
            </a:pPr>
            <a:r>
              <a:rPr lang="de-DE" dirty="0">
                <a:solidFill>
                  <a:schemeClr val="tx1"/>
                </a:solidFill>
                <a:sym typeface="Wingdings" panose="05000000000000000000" pitchFamily="2" charset="2"/>
              </a:rPr>
              <a:t>Jahrgang 7  Schulverbandübergreifende Kunstangebote </a:t>
            </a:r>
          </a:p>
          <a:p>
            <a:pPr>
              <a:lnSpc>
                <a:spcPct val="150000"/>
              </a:lnSpc>
            </a:pPr>
            <a:r>
              <a:rPr lang="de-DE" dirty="0">
                <a:solidFill>
                  <a:schemeClr val="tx1"/>
                </a:solidFill>
                <a:sym typeface="Wingdings" panose="05000000000000000000" pitchFamily="2" charset="2"/>
              </a:rPr>
              <a:t>Jahrgang 8  Band, Podcast, Theater, Fotografie, Kunst</a:t>
            </a:r>
          </a:p>
          <a:p>
            <a:pPr>
              <a:lnSpc>
                <a:spcPct val="150000"/>
              </a:lnSpc>
            </a:pPr>
            <a:r>
              <a:rPr lang="de-DE" dirty="0">
                <a:solidFill>
                  <a:schemeClr val="tx1"/>
                </a:solidFill>
                <a:sym typeface="Wingdings" panose="05000000000000000000" pitchFamily="2" charset="2"/>
              </a:rPr>
              <a:t>Jahrgang 9  Sanitäter, Mofa, Schulimkerei, Streitschlichter, Pausengestaltung  </a:t>
            </a:r>
          </a:p>
          <a:p>
            <a:pPr>
              <a:lnSpc>
                <a:spcPct val="150000"/>
              </a:lnSpc>
            </a:pPr>
            <a:r>
              <a:rPr lang="de-DE" dirty="0">
                <a:solidFill>
                  <a:schemeClr val="tx1"/>
                </a:solidFill>
                <a:sym typeface="Wingdings" panose="05000000000000000000" pitchFamily="2" charset="2"/>
              </a:rPr>
              <a:t>Jahrgang 10  Hauswirtschaft, Finanzen, Chemie, Theater, Informatik</a:t>
            </a:r>
            <a:endParaRPr lang="de-DE" dirty="0">
              <a:solidFill>
                <a:schemeClr val="tx1"/>
              </a:solidFill>
            </a:endParaRPr>
          </a:p>
          <a:p>
            <a:pPr algn="ctr"/>
            <a:r>
              <a:rPr lang="de-DE" dirty="0"/>
              <a:t> </a:t>
            </a:r>
          </a:p>
        </p:txBody>
      </p:sp>
      <p:pic>
        <p:nvPicPr>
          <p:cNvPr id="7" name="Bildplatzhalter 4"/>
          <p:cNvPicPr>
            <a:picLocks noChangeAspect="1"/>
          </p:cNvPicPr>
          <p:nvPr/>
        </p:nvPicPr>
        <p:blipFill>
          <a:blip r:embed="rId2" cstate="print">
            <a:extLst>
              <a:ext uri="{28A0092B-C50C-407E-A947-70E740481C1C}">
                <a14:useLocalDpi xmlns:a14="http://schemas.microsoft.com/office/drawing/2010/main" val="0"/>
              </a:ext>
            </a:extLst>
          </a:blip>
          <a:srcRect t="3336" b="3336"/>
          <a:stretch>
            <a:fillRect/>
          </a:stretch>
        </p:blipFill>
        <p:spPr>
          <a:xfrm>
            <a:off x="368051" y="263599"/>
            <a:ext cx="1856989" cy="1466296"/>
          </a:xfrm>
          <a:prstGeom prst="rect">
            <a:avLst/>
          </a:prstGeom>
        </p:spPr>
      </p:pic>
      <p:sp>
        <p:nvSpPr>
          <p:cNvPr id="8" name="Titel 1"/>
          <p:cNvSpPr txBox="1">
            <a:spLocks/>
          </p:cNvSpPr>
          <p:nvPr/>
        </p:nvSpPr>
        <p:spPr>
          <a:xfrm>
            <a:off x="4087905" y="263599"/>
            <a:ext cx="4428565" cy="822978"/>
          </a:xfrm>
          <a:prstGeom prst="rect">
            <a:avLst/>
          </a:prstGeom>
          <a:solidFill>
            <a:schemeClr val="accent1">
              <a:lumMod val="40000"/>
              <a:lumOff val="60000"/>
            </a:schemeClr>
          </a:solidFill>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5500" b="1" dirty="0"/>
              <a:t>Gebundener Ganztag</a:t>
            </a:r>
            <a:endParaRPr lang="de-DE" b="1" dirty="0"/>
          </a:p>
        </p:txBody>
      </p:sp>
    </p:spTree>
    <p:extLst>
      <p:ext uri="{BB962C8B-B14F-4D97-AF65-F5344CB8AC3E}">
        <p14:creationId xmlns:p14="http://schemas.microsoft.com/office/powerpoint/2010/main" val="1055254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e 7"/>
          <p:cNvGraphicFramePr>
            <a:graphicFrameLocks noGrp="1"/>
          </p:cNvGraphicFramePr>
          <p:nvPr>
            <p:extLst>
              <p:ext uri="{D42A27DB-BD31-4B8C-83A1-F6EECF244321}">
                <p14:modId xmlns:p14="http://schemas.microsoft.com/office/powerpoint/2010/main" val="3932602484"/>
              </p:ext>
            </p:extLst>
          </p:nvPr>
        </p:nvGraphicFramePr>
        <p:xfrm>
          <a:off x="3140520" y="615904"/>
          <a:ext cx="8128002" cy="5916327"/>
        </p:xfrm>
        <a:graphic>
          <a:graphicData uri="http://schemas.openxmlformats.org/drawingml/2006/table">
            <a:tbl>
              <a:tblPr firstRow="1" bandRow="1">
                <a:tableStyleId>{5C22544A-7EE6-4342-B048-85BDC9FD1C3A}</a:tableStyleId>
              </a:tblPr>
              <a:tblGrid>
                <a:gridCol w="886298">
                  <a:extLst>
                    <a:ext uri="{9D8B030D-6E8A-4147-A177-3AD203B41FA5}">
                      <a16:colId xmlns:a16="http://schemas.microsoft.com/office/drawing/2014/main" xmlns="" val="20000"/>
                    </a:ext>
                  </a:extLst>
                </a:gridCol>
                <a:gridCol w="1536971">
                  <a:extLst>
                    <a:ext uri="{9D8B030D-6E8A-4147-A177-3AD203B41FA5}">
                      <a16:colId xmlns:a16="http://schemas.microsoft.com/office/drawing/2014/main" xmlns="" val="20001"/>
                    </a:ext>
                  </a:extLst>
                </a:gridCol>
                <a:gridCol w="1420238">
                  <a:extLst>
                    <a:ext uri="{9D8B030D-6E8A-4147-A177-3AD203B41FA5}">
                      <a16:colId xmlns:a16="http://schemas.microsoft.com/office/drawing/2014/main" xmlns="" val="20002"/>
                    </a:ext>
                  </a:extLst>
                </a:gridCol>
                <a:gridCol w="1498060">
                  <a:extLst>
                    <a:ext uri="{9D8B030D-6E8A-4147-A177-3AD203B41FA5}">
                      <a16:colId xmlns:a16="http://schemas.microsoft.com/office/drawing/2014/main" xmlns="" val="20003"/>
                    </a:ext>
                  </a:extLst>
                </a:gridCol>
                <a:gridCol w="1431768">
                  <a:extLst>
                    <a:ext uri="{9D8B030D-6E8A-4147-A177-3AD203B41FA5}">
                      <a16:colId xmlns:a16="http://schemas.microsoft.com/office/drawing/2014/main" xmlns="" val="20004"/>
                    </a:ext>
                  </a:extLst>
                </a:gridCol>
                <a:gridCol w="1354667">
                  <a:extLst>
                    <a:ext uri="{9D8B030D-6E8A-4147-A177-3AD203B41FA5}">
                      <a16:colId xmlns:a16="http://schemas.microsoft.com/office/drawing/2014/main" xmlns="" val="20005"/>
                    </a:ext>
                  </a:extLst>
                </a:gridCol>
              </a:tblGrid>
              <a:tr h="370840">
                <a:tc>
                  <a:txBody>
                    <a:bodyPr/>
                    <a:lstStyle/>
                    <a:p>
                      <a:r>
                        <a:rPr lang="de-DE" dirty="0"/>
                        <a:t>Zeit</a:t>
                      </a:r>
                    </a:p>
                  </a:txBody>
                  <a:tcPr/>
                </a:tc>
                <a:tc>
                  <a:txBody>
                    <a:bodyPr/>
                    <a:lstStyle/>
                    <a:p>
                      <a:r>
                        <a:rPr lang="de-DE" dirty="0"/>
                        <a:t>Montag</a:t>
                      </a:r>
                    </a:p>
                  </a:txBody>
                  <a:tcPr/>
                </a:tc>
                <a:tc>
                  <a:txBody>
                    <a:bodyPr/>
                    <a:lstStyle/>
                    <a:p>
                      <a:r>
                        <a:rPr lang="de-DE" dirty="0"/>
                        <a:t>Dienstag</a:t>
                      </a:r>
                    </a:p>
                  </a:txBody>
                  <a:tcPr/>
                </a:tc>
                <a:tc>
                  <a:txBody>
                    <a:bodyPr/>
                    <a:lstStyle/>
                    <a:p>
                      <a:r>
                        <a:rPr lang="de-DE" dirty="0"/>
                        <a:t>Mittwoch</a:t>
                      </a:r>
                    </a:p>
                  </a:txBody>
                  <a:tcPr/>
                </a:tc>
                <a:tc>
                  <a:txBody>
                    <a:bodyPr/>
                    <a:lstStyle/>
                    <a:p>
                      <a:r>
                        <a:rPr lang="de-DE" dirty="0"/>
                        <a:t>Donnerstag</a:t>
                      </a:r>
                    </a:p>
                  </a:txBody>
                  <a:tcPr/>
                </a:tc>
                <a:tc>
                  <a:txBody>
                    <a:bodyPr/>
                    <a:lstStyle/>
                    <a:p>
                      <a:r>
                        <a:rPr lang="de-DE" dirty="0"/>
                        <a:t>Freitag</a:t>
                      </a:r>
                    </a:p>
                  </a:txBody>
                  <a:tcPr/>
                </a:tc>
                <a:extLst>
                  <a:ext uri="{0D108BD9-81ED-4DB2-BD59-A6C34878D82A}">
                    <a16:rowId xmlns:a16="http://schemas.microsoft.com/office/drawing/2014/main" xmlns="" val="10000"/>
                  </a:ext>
                </a:extLst>
              </a:tr>
              <a:tr h="485375">
                <a:tc>
                  <a:txBody>
                    <a:bodyPr/>
                    <a:lstStyle/>
                    <a:p>
                      <a:r>
                        <a:rPr lang="de-DE" sz="1400" dirty="0"/>
                        <a:t>8:00-8:45</a:t>
                      </a:r>
                    </a:p>
                  </a:txBody>
                  <a:tcPr/>
                </a:tc>
                <a:tc>
                  <a:txBody>
                    <a:bodyPr/>
                    <a:lstStyle/>
                    <a:p>
                      <a:r>
                        <a:rPr lang="de-DE" dirty="0"/>
                        <a:t>Mathe</a:t>
                      </a:r>
                    </a:p>
                  </a:txBody>
                  <a:tcPr/>
                </a:tc>
                <a:tc>
                  <a:txBody>
                    <a:bodyPr/>
                    <a:lstStyle/>
                    <a:p>
                      <a:r>
                        <a:rPr lang="de-DE" dirty="0"/>
                        <a:t>Mathe</a:t>
                      </a:r>
                    </a:p>
                  </a:txBody>
                  <a:tcPr/>
                </a:tc>
                <a:tc>
                  <a:txBody>
                    <a:bodyPr/>
                    <a:lstStyle/>
                    <a:p>
                      <a:r>
                        <a:rPr lang="de-DE" dirty="0"/>
                        <a:t>Sport</a:t>
                      </a:r>
                    </a:p>
                  </a:txBody>
                  <a:tcPr/>
                </a:tc>
                <a:tc>
                  <a:txBody>
                    <a:bodyPr/>
                    <a:lstStyle/>
                    <a:p>
                      <a:r>
                        <a:rPr lang="de-DE" dirty="0"/>
                        <a:t>Physik</a:t>
                      </a:r>
                    </a:p>
                  </a:txBody>
                  <a:tcPr/>
                </a:tc>
                <a:tc>
                  <a:txBody>
                    <a:bodyPr/>
                    <a:lstStyle/>
                    <a:p>
                      <a:r>
                        <a:rPr lang="de-DE" dirty="0"/>
                        <a:t>Englisch</a:t>
                      </a:r>
                    </a:p>
                  </a:txBody>
                  <a:tcPr/>
                </a:tc>
                <a:extLst>
                  <a:ext uri="{0D108BD9-81ED-4DB2-BD59-A6C34878D82A}">
                    <a16:rowId xmlns:a16="http://schemas.microsoft.com/office/drawing/2014/main" xmlns="" val="10001"/>
                  </a:ext>
                </a:extLst>
              </a:tr>
              <a:tr h="447472">
                <a:tc>
                  <a:txBody>
                    <a:bodyPr/>
                    <a:lstStyle/>
                    <a:p>
                      <a:r>
                        <a:rPr lang="de-DE" sz="1400" dirty="0"/>
                        <a:t>8:50-9:35</a:t>
                      </a:r>
                    </a:p>
                  </a:txBody>
                  <a:tcPr/>
                </a:tc>
                <a:tc>
                  <a:txBody>
                    <a:bodyPr/>
                    <a:lstStyle/>
                    <a:p>
                      <a:r>
                        <a:rPr lang="de-DE" dirty="0"/>
                        <a:t>Englisch</a:t>
                      </a:r>
                    </a:p>
                  </a:txBody>
                  <a:tcPr/>
                </a:tc>
                <a:tc>
                  <a:txBody>
                    <a:bodyPr/>
                    <a:lstStyle/>
                    <a:p>
                      <a:r>
                        <a:rPr lang="de-DE" dirty="0"/>
                        <a:t>Mathe</a:t>
                      </a:r>
                    </a:p>
                  </a:txBody>
                  <a:tcPr/>
                </a:tc>
                <a:tc>
                  <a:txBody>
                    <a:bodyPr/>
                    <a:lstStyle/>
                    <a:p>
                      <a:r>
                        <a:rPr lang="de-DE" dirty="0"/>
                        <a:t>Sport</a:t>
                      </a:r>
                    </a:p>
                  </a:txBody>
                  <a:tcPr/>
                </a:tc>
                <a:tc>
                  <a:txBody>
                    <a:bodyPr/>
                    <a:lstStyle/>
                    <a:p>
                      <a:r>
                        <a:rPr lang="de-DE" dirty="0"/>
                        <a:t>PP/Religion</a:t>
                      </a:r>
                    </a:p>
                  </a:txBody>
                  <a:tcPr/>
                </a:tc>
                <a:tc>
                  <a:txBody>
                    <a:bodyPr/>
                    <a:lstStyle/>
                    <a:p>
                      <a:r>
                        <a:rPr lang="de-DE" dirty="0"/>
                        <a:t>Englisch</a:t>
                      </a:r>
                    </a:p>
                  </a:txBody>
                  <a:tcPr/>
                </a:tc>
                <a:extLst>
                  <a:ext uri="{0D108BD9-81ED-4DB2-BD59-A6C34878D82A}">
                    <a16:rowId xmlns:a16="http://schemas.microsoft.com/office/drawing/2014/main" xmlns="" val="10002"/>
                  </a:ext>
                </a:extLst>
              </a:tr>
              <a:tr h="370840">
                <a:tc>
                  <a:txBody>
                    <a:bodyPr/>
                    <a:lstStyle/>
                    <a:p>
                      <a:pPr marL="0" indent="0">
                        <a:buFontTx/>
                        <a:buNone/>
                      </a:pPr>
                      <a:r>
                        <a:rPr lang="de-DE" sz="1400" dirty="0"/>
                        <a:t>1. Pause</a:t>
                      </a:r>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xmlns="" val="10003"/>
                  </a:ext>
                </a:extLst>
              </a:tr>
              <a:tr h="485195">
                <a:tc>
                  <a:txBody>
                    <a:bodyPr/>
                    <a:lstStyle/>
                    <a:p>
                      <a:r>
                        <a:rPr lang="de-DE" sz="1400" dirty="0"/>
                        <a:t>9:55-10:40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Deutsch</a:t>
                      </a:r>
                    </a:p>
                  </a:txBody>
                  <a:tcPr/>
                </a:tc>
                <a:tc>
                  <a:txBody>
                    <a:bodyPr/>
                    <a:lstStyle/>
                    <a:p>
                      <a:r>
                        <a:rPr lang="de-DE" dirty="0"/>
                        <a:t>Förder-Deutsch</a:t>
                      </a:r>
                    </a:p>
                  </a:txBody>
                  <a:tcPr/>
                </a:tc>
                <a:tc>
                  <a:txBody>
                    <a:bodyPr/>
                    <a:lstStyle/>
                    <a:p>
                      <a:r>
                        <a:rPr lang="de-DE" dirty="0"/>
                        <a:t>Physik</a:t>
                      </a:r>
                    </a:p>
                  </a:txBody>
                  <a:tcPr/>
                </a:tc>
                <a:tc>
                  <a:txBody>
                    <a:bodyPr/>
                    <a:lstStyle/>
                    <a:p>
                      <a:r>
                        <a:rPr lang="de-DE" dirty="0"/>
                        <a:t>PP/Religion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Mathe</a:t>
                      </a:r>
                    </a:p>
                  </a:txBody>
                  <a:tcPr/>
                </a:tc>
                <a:extLst>
                  <a:ext uri="{0D108BD9-81ED-4DB2-BD59-A6C34878D82A}">
                    <a16:rowId xmlns:a16="http://schemas.microsoft.com/office/drawing/2014/main" xmlns="" val="10004"/>
                  </a:ext>
                </a:extLst>
              </a:tr>
              <a:tr h="370840">
                <a:tc>
                  <a:txBody>
                    <a:bodyPr/>
                    <a:lstStyle/>
                    <a:p>
                      <a:r>
                        <a:rPr lang="de-DE" sz="1400" dirty="0"/>
                        <a:t>10:45-11:30</a:t>
                      </a:r>
                    </a:p>
                  </a:txBody>
                  <a:tcPr/>
                </a:tc>
                <a:tc>
                  <a:txBody>
                    <a:bodyPr/>
                    <a:lstStyle/>
                    <a:p>
                      <a:r>
                        <a:rPr lang="de-DE" dirty="0"/>
                        <a:t>Deutsch</a:t>
                      </a:r>
                    </a:p>
                  </a:txBody>
                  <a:tcPr/>
                </a:tc>
                <a:tc>
                  <a:txBody>
                    <a:bodyPr/>
                    <a:lstStyle/>
                    <a:p>
                      <a:r>
                        <a:rPr lang="de-DE" dirty="0"/>
                        <a:t>Deutsch</a:t>
                      </a:r>
                    </a:p>
                  </a:txBody>
                  <a:tcPr/>
                </a:tc>
                <a:tc>
                  <a:txBody>
                    <a:bodyPr/>
                    <a:lstStyle/>
                    <a:p>
                      <a:r>
                        <a:rPr lang="de-DE" dirty="0"/>
                        <a:t>Englisch</a:t>
                      </a:r>
                    </a:p>
                  </a:txBody>
                  <a:tcPr/>
                </a:tc>
                <a:tc>
                  <a:txBody>
                    <a:bodyPr/>
                    <a:lstStyle/>
                    <a:p>
                      <a:r>
                        <a:rPr lang="de-DE" dirty="0"/>
                        <a:t>Biologie</a:t>
                      </a:r>
                    </a:p>
                  </a:txBody>
                  <a:tcPr/>
                </a:tc>
                <a:tc>
                  <a:txBody>
                    <a:bodyPr/>
                    <a:lstStyle/>
                    <a:p>
                      <a:r>
                        <a:rPr lang="de-DE" dirty="0"/>
                        <a:t>Deutsch</a:t>
                      </a:r>
                    </a:p>
                  </a:txBody>
                  <a:tcPr/>
                </a:tc>
                <a:extLst>
                  <a:ext uri="{0D108BD9-81ED-4DB2-BD59-A6C34878D82A}">
                    <a16:rowId xmlns:a16="http://schemas.microsoft.com/office/drawing/2014/main" xmlns="" val="10005"/>
                  </a:ext>
                </a:extLst>
              </a:tr>
              <a:tr h="370840">
                <a:tc>
                  <a:txBody>
                    <a:bodyPr/>
                    <a:lstStyle/>
                    <a:p>
                      <a:r>
                        <a:rPr lang="de-DE" sz="1400" dirty="0"/>
                        <a:t>2. Pause</a:t>
                      </a:r>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xmlns="" val="10006"/>
                  </a:ext>
                </a:extLst>
              </a:tr>
              <a:tr h="370840">
                <a:tc>
                  <a:txBody>
                    <a:bodyPr/>
                    <a:lstStyle/>
                    <a:p>
                      <a:r>
                        <a:rPr lang="de-DE" sz="1400" dirty="0"/>
                        <a:t>11:50-12.35</a:t>
                      </a:r>
                    </a:p>
                  </a:txBody>
                  <a:tcPr/>
                </a:tc>
                <a:tc>
                  <a:txBody>
                    <a:bodyPr/>
                    <a:lstStyle/>
                    <a:p>
                      <a:r>
                        <a:rPr lang="de-DE" dirty="0"/>
                        <a:t>LEB</a:t>
                      </a:r>
                    </a:p>
                  </a:txBody>
                  <a:tcPr/>
                </a:tc>
                <a:tc>
                  <a:txBody>
                    <a:bodyPr/>
                    <a:lstStyle/>
                    <a:p>
                      <a:r>
                        <a:rPr lang="de-DE" dirty="0"/>
                        <a:t>LEB</a:t>
                      </a:r>
                    </a:p>
                  </a:txBody>
                  <a:tcPr/>
                </a:tc>
                <a:tc>
                  <a:txBody>
                    <a:bodyPr/>
                    <a:lstStyle/>
                    <a:p>
                      <a:r>
                        <a:rPr lang="de-DE" dirty="0"/>
                        <a:t>LEB</a:t>
                      </a:r>
                    </a:p>
                  </a:txBody>
                  <a:tcPr/>
                </a:tc>
                <a:tc>
                  <a:txBody>
                    <a:bodyPr/>
                    <a:lstStyle/>
                    <a:p>
                      <a:r>
                        <a:rPr lang="de-DE" dirty="0"/>
                        <a:t>LEB</a:t>
                      </a:r>
                    </a:p>
                  </a:txBody>
                  <a:tcPr/>
                </a:tc>
                <a:tc>
                  <a:txBody>
                    <a:bodyPr/>
                    <a:lstStyle/>
                    <a:p>
                      <a:r>
                        <a:rPr lang="de-DE" dirty="0"/>
                        <a:t>Bio</a:t>
                      </a:r>
                    </a:p>
                  </a:txBody>
                  <a:tcPr/>
                </a:tc>
                <a:extLst>
                  <a:ext uri="{0D108BD9-81ED-4DB2-BD59-A6C34878D82A}">
                    <a16:rowId xmlns:a16="http://schemas.microsoft.com/office/drawing/2014/main" xmlns="" val="10007"/>
                  </a:ext>
                </a:extLst>
              </a:tr>
              <a:tr h="370840">
                <a:tc>
                  <a:txBody>
                    <a:bodyPr/>
                    <a:lstStyle/>
                    <a:p>
                      <a:r>
                        <a:rPr lang="de-DE" sz="1400" dirty="0"/>
                        <a:t>12:35-13:15</a:t>
                      </a:r>
                    </a:p>
                  </a:txBody>
                  <a:tcPr/>
                </a:tc>
                <a:tc>
                  <a:txBody>
                    <a:bodyPr/>
                    <a:lstStyle/>
                    <a:p>
                      <a:r>
                        <a:rPr lang="de-DE" dirty="0"/>
                        <a:t>OS</a:t>
                      </a:r>
                    </a:p>
                  </a:txBody>
                  <a:tcPr/>
                </a:tc>
                <a:tc>
                  <a:txBody>
                    <a:bodyPr/>
                    <a:lstStyle/>
                    <a:p>
                      <a:r>
                        <a:rPr lang="de-DE" dirty="0"/>
                        <a:t>Erdkunde</a:t>
                      </a:r>
                    </a:p>
                  </a:txBody>
                  <a:tcPr/>
                </a:tc>
                <a:tc>
                  <a:txBody>
                    <a:bodyPr/>
                    <a:lstStyle/>
                    <a:p>
                      <a:r>
                        <a:rPr lang="de-DE" dirty="0"/>
                        <a:t>Kunst</a:t>
                      </a:r>
                    </a:p>
                  </a:txBody>
                  <a:tcPr/>
                </a:tc>
                <a:tc>
                  <a:txBody>
                    <a:bodyPr/>
                    <a:lstStyle/>
                    <a:p>
                      <a:r>
                        <a:rPr lang="de-DE" dirty="0"/>
                        <a:t>Erdkunde</a:t>
                      </a:r>
                    </a:p>
                  </a:txBody>
                  <a:tcPr/>
                </a:tc>
                <a:tc>
                  <a:txBody>
                    <a:bodyPr/>
                    <a:lstStyle/>
                    <a:p>
                      <a:r>
                        <a:rPr lang="de-DE" dirty="0" err="1"/>
                        <a:t>WiPo</a:t>
                      </a:r>
                      <a:endParaRPr lang="de-DE" dirty="0"/>
                    </a:p>
                  </a:txBody>
                  <a:tcPr/>
                </a:tc>
                <a:extLst>
                  <a:ext uri="{0D108BD9-81ED-4DB2-BD59-A6C34878D82A}">
                    <a16:rowId xmlns:a16="http://schemas.microsoft.com/office/drawing/2014/main" xmlns="" val="10008"/>
                  </a:ext>
                </a:extLst>
              </a:tr>
              <a:tr h="370840">
                <a:tc>
                  <a:txBody>
                    <a:bodyPr/>
                    <a:lstStyle/>
                    <a:p>
                      <a:r>
                        <a:rPr lang="de-DE" sz="1400" dirty="0"/>
                        <a:t>Mittags-pause</a:t>
                      </a:r>
                    </a:p>
                  </a:txBody>
                  <a:tcPr/>
                </a:tc>
                <a:tc>
                  <a:txBody>
                    <a:bodyPr/>
                    <a:lstStyle/>
                    <a:p>
                      <a:endParaRPr lang="de-DE"/>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xmlns="" val="10009"/>
                  </a:ext>
                </a:extLst>
              </a:tr>
              <a:tr h="370840">
                <a:tc>
                  <a:txBody>
                    <a:bodyPr/>
                    <a:lstStyle/>
                    <a:p>
                      <a:r>
                        <a:rPr lang="de-DE" sz="1400" dirty="0"/>
                        <a:t>14:00-14:45</a:t>
                      </a:r>
                    </a:p>
                  </a:txBody>
                  <a:tcPr/>
                </a:tc>
                <a:tc>
                  <a:txBody>
                    <a:bodyPr/>
                    <a:lstStyle/>
                    <a:p>
                      <a:r>
                        <a:rPr lang="de-DE" dirty="0"/>
                        <a:t>AG</a:t>
                      </a:r>
                    </a:p>
                  </a:txBody>
                  <a:tcPr/>
                </a:tc>
                <a:tc>
                  <a:txBody>
                    <a:bodyPr/>
                    <a:lstStyle/>
                    <a:p>
                      <a:endParaRPr lang="de-DE" dirty="0"/>
                    </a:p>
                  </a:txBody>
                  <a:tcPr/>
                </a:tc>
                <a:tc>
                  <a:txBody>
                    <a:bodyPr/>
                    <a:lstStyle/>
                    <a:p>
                      <a:r>
                        <a:rPr lang="de-DE" dirty="0"/>
                        <a:t>Kunst</a:t>
                      </a:r>
                    </a:p>
                  </a:txBody>
                  <a:tcPr/>
                </a:tc>
                <a:tc>
                  <a:txBody>
                    <a:bodyPr/>
                    <a:lstStyle/>
                    <a:p>
                      <a:r>
                        <a:rPr lang="de-DE" dirty="0"/>
                        <a:t>Förder-Mathe</a:t>
                      </a:r>
                    </a:p>
                  </a:txBody>
                  <a:tcPr/>
                </a:tc>
                <a:tc>
                  <a:txBody>
                    <a:bodyPr/>
                    <a:lstStyle/>
                    <a:p>
                      <a:endParaRPr lang="de-DE" dirty="0"/>
                    </a:p>
                  </a:txBody>
                  <a:tcPr/>
                </a:tc>
                <a:extLst>
                  <a:ext uri="{0D108BD9-81ED-4DB2-BD59-A6C34878D82A}">
                    <a16:rowId xmlns:a16="http://schemas.microsoft.com/office/drawing/2014/main" xmlns="" val="10010"/>
                  </a:ext>
                </a:extLst>
              </a:tr>
              <a:tr h="370840">
                <a:tc>
                  <a:txBody>
                    <a:bodyPr/>
                    <a:lstStyle/>
                    <a:p>
                      <a:r>
                        <a:rPr lang="de-DE" sz="1400" dirty="0"/>
                        <a:t>14:45-15:30</a:t>
                      </a:r>
                    </a:p>
                  </a:txBody>
                  <a:tcPr/>
                </a:tc>
                <a:tc>
                  <a:txBody>
                    <a:bodyPr/>
                    <a:lstStyle/>
                    <a:p>
                      <a:r>
                        <a:rPr lang="de-DE" dirty="0"/>
                        <a:t>AG</a:t>
                      </a:r>
                    </a:p>
                  </a:txBody>
                  <a:tcPr/>
                </a:tc>
                <a:tc>
                  <a:txBody>
                    <a:bodyPr/>
                    <a:lstStyle/>
                    <a:p>
                      <a:endParaRPr lang="de-DE" dirty="0"/>
                    </a:p>
                  </a:txBody>
                  <a:tcPr/>
                </a:tc>
                <a:tc>
                  <a:txBody>
                    <a:bodyPr/>
                    <a:lstStyle/>
                    <a:p>
                      <a:r>
                        <a:rPr lang="de-DE" dirty="0"/>
                        <a:t>Musik</a:t>
                      </a:r>
                    </a:p>
                  </a:txBody>
                  <a:tcPr/>
                </a:tc>
                <a:tc>
                  <a:txBody>
                    <a:bodyPr/>
                    <a:lstStyle/>
                    <a:p>
                      <a:r>
                        <a:rPr lang="de-DE" dirty="0"/>
                        <a:t>Mathe</a:t>
                      </a:r>
                    </a:p>
                  </a:txBody>
                  <a:tcPr/>
                </a:tc>
                <a:tc>
                  <a:txBody>
                    <a:bodyPr/>
                    <a:lstStyle/>
                    <a:p>
                      <a:endParaRPr lang="de-DE" dirty="0"/>
                    </a:p>
                  </a:txBody>
                  <a:tcPr/>
                </a:tc>
                <a:extLst>
                  <a:ext uri="{0D108BD9-81ED-4DB2-BD59-A6C34878D82A}">
                    <a16:rowId xmlns:a16="http://schemas.microsoft.com/office/drawing/2014/main" xmlns="" val="10011"/>
                  </a:ext>
                </a:extLst>
              </a:tr>
            </a:tbl>
          </a:graphicData>
        </a:graphic>
      </p:graphicFrame>
      <p:sp>
        <p:nvSpPr>
          <p:cNvPr id="9" name="Rechteck 8"/>
          <p:cNvSpPr/>
          <p:nvPr/>
        </p:nvSpPr>
        <p:spPr>
          <a:xfrm>
            <a:off x="587680" y="2908570"/>
            <a:ext cx="1784269" cy="1108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Stundenplan einer 5. Klasse </a:t>
            </a:r>
          </a:p>
        </p:txBody>
      </p:sp>
      <p:pic>
        <p:nvPicPr>
          <p:cNvPr id="10" name="Bildplatzhalt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3336" b="3336"/>
          <a:stretch>
            <a:fillRect/>
          </a:stretch>
        </p:blipFill>
        <p:spPr>
          <a:xfrm>
            <a:off x="235971" y="366395"/>
            <a:ext cx="2135978" cy="1686588"/>
          </a:xfrm>
        </p:spPr>
      </p:pic>
    </p:spTree>
    <p:extLst>
      <p:ext uri="{BB962C8B-B14F-4D97-AF65-F5344CB8AC3E}">
        <p14:creationId xmlns:p14="http://schemas.microsoft.com/office/powerpoint/2010/main" val="2147394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e 7"/>
          <p:cNvGraphicFramePr>
            <a:graphicFrameLocks noGrp="1"/>
          </p:cNvGraphicFramePr>
          <p:nvPr>
            <p:extLst>
              <p:ext uri="{D42A27DB-BD31-4B8C-83A1-F6EECF244321}">
                <p14:modId xmlns:p14="http://schemas.microsoft.com/office/powerpoint/2010/main" val="2523219177"/>
              </p:ext>
            </p:extLst>
          </p:nvPr>
        </p:nvGraphicFramePr>
        <p:xfrm>
          <a:off x="3851720" y="774164"/>
          <a:ext cx="7415719" cy="5821680"/>
        </p:xfrm>
        <a:graphic>
          <a:graphicData uri="http://schemas.openxmlformats.org/drawingml/2006/table">
            <a:tbl>
              <a:tblPr firstRow="1" bandRow="1">
                <a:tableStyleId>{5C22544A-7EE6-4342-B048-85BDC9FD1C3A}</a:tableStyleId>
              </a:tblPr>
              <a:tblGrid>
                <a:gridCol w="808629">
                  <a:extLst>
                    <a:ext uri="{9D8B030D-6E8A-4147-A177-3AD203B41FA5}">
                      <a16:colId xmlns:a16="http://schemas.microsoft.com/office/drawing/2014/main" xmlns="" val="20000"/>
                    </a:ext>
                  </a:extLst>
                </a:gridCol>
                <a:gridCol w="1402281">
                  <a:extLst>
                    <a:ext uri="{9D8B030D-6E8A-4147-A177-3AD203B41FA5}">
                      <a16:colId xmlns:a16="http://schemas.microsoft.com/office/drawing/2014/main" xmlns="" val="20001"/>
                    </a:ext>
                  </a:extLst>
                </a:gridCol>
                <a:gridCol w="1295778">
                  <a:extLst>
                    <a:ext uri="{9D8B030D-6E8A-4147-A177-3AD203B41FA5}">
                      <a16:colId xmlns:a16="http://schemas.microsoft.com/office/drawing/2014/main" xmlns="" val="20002"/>
                    </a:ext>
                  </a:extLst>
                </a:gridCol>
                <a:gridCol w="1366780">
                  <a:extLst>
                    <a:ext uri="{9D8B030D-6E8A-4147-A177-3AD203B41FA5}">
                      <a16:colId xmlns:a16="http://schemas.microsoft.com/office/drawing/2014/main" xmlns="" val="20003"/>
                    </a:ext>
                  </a:extLst>
                </a:gridCol>
                <a:gridCol w="1306298">
                  <a:extLst>
                    <a:ext uri="{9D8B030D-6E8A-4147-A177-3AD203B41FA5}">
                      <a16:colId xmlns:a16="http://schemas.microsoft.com/office/drawing/2014/main" xmlns="" val="20004"/>
                    </a:ext>
                  </a:extLst>
                </a:gridCol>
                <a:gridCol w="1235953">
                  <a:extLst>
                    <a:ext uri="{9D8B030D-6E8A-4147-A177-3AD203B41FA5}">
                      <a16:colId xmlns:a16="http://schemas.microsoft.com/office/drawing/2014/main" xmlns="" val="20005"/>
                    </a:ext>
                  </a:extLst>
                </a:gridCol>
              </a:tblGrid>
              <a:tr h="310381">
                <a:tc>
                  <a:txBody>
                    <a:bodyPr/>
                    <a:lstStyle/>
                    <a:p>
                      <a:r>
                        <a:rPr lang="de-DE" dirty="0"/>
                        <a:t>Zeit</a:t>
                      </a:r>
                    </a:p>
                  </a:txBody>
                  <a:tcPr/>
                </a:tc>
                <a:tc>
                  <a:txBody>
                    <a:bodyPr/>
                    <a:lstStyle/>
                    <a:p>
                      <a:r>
                        <a:rPr lang="de-DE" dirty="0"/>
                        <a:t>Montag</a:t>
                      </a:r>
                    </a:p>
                  </a:txBody>
                  <a:tcPr/>
                </a:tc>
                <a:tc>
                  <a:txBody>
                    <a:bodyPr/>
                    <a:lstStyle/>
                    <a:p>
                      <a:r>
                        <a:rPr lang="de-DE" dirty="0"/>
                        <a:t>Dienstag</a:t>
                      </a:r>
                    </a:p>
                  </a:txBody>
                  <a:tcPr/>
                </a:tc>
                <a:tc>
                  <a:txBody>
                    <a:bodyPr/>
                    <a:lstStyle/>
                    <a:p>
                      <a:r>
                        <a:rPr lang="de-DE" dirty="0"/>
                        <a:t>Mittwoch</a:t>
                      </a:r>
                    </a:p>
                  </a:txBody>
                  <a:tcPr/>
                </a:tc>
                <a:tc>
                  <a:txBody>
                    <a:bodyPr/>
                    <a:lstStyle/>
                    <a:p>
                      <a:r>
                        <a:rPr lang="de-DE" dirty="0"/>
                        <a:t>Donnerstag</a:t>
                      </a:r>
                    </a:p>
                  </a:txBody>
                  <a:tcPr/>
                </a:tc>
                <a:tc>
                  <a:txBody>
                    <a:bodyPr/>
                    <a:lstStyle/>
                    <a:p>
                      <a:r>
                        <a:rPr lang="de-DE" dirty="0"/>
                        <a:t>Freitag</a:t>
                      </a:r>
                    </a:p>
                  </a:txBody>
                  <a:tcPr/>
                </a:tc>
                <a:extLst>
                  <a:ext uri="{0D108BD9-81ED-4DB2-BD59-A6C34878D82A}">
                    <a16:rowId xmlns:a16="http://schemas.microsoft.com/office/drawing/2014/main" xmlns="" val="10000"/>
                  </a:ext>
                </a:extLst>
              </a:tr>
              <a:tr h="406243">
                <a:tc>
                  <a:txBody>
                    <a:bodyPr/>
                    <a:lstStyle/>
                    <a:p>
                      <a:r>
                        <a:rPr lang="de-DE" sz="1400" dirty="0"/>
                        <a:t>8:00-8:45</a:t>
                      </a:r>
                    </a:p>
                  </a:txBody>
                  <a:tcPr/>
                </a:tc>
                <a:tc>
                  <a:txBody>
                    <a:bodyPr/>
                    <a:lstStyle/>
                    <a:p>
                      <a:r>
                        <a:rPr lang="de-DE" sz="1600" dirty="0">
                          <a:solidFill>
                            <a:schemeClr val="accent1"/>
                          </a:solidFill>
                        </a:rPr>
                        <a:t>Mathe</a:t>
                      </a:r>
                    </a:p>
                  </a:txBody>
                  <a:tcPr/>
                </a:tc>
                <a:tc>
                  <a:txBody>
                    <a:bodyPr/>
                    <a:lstStyle/>
                    <a:p>
                      <a:r>
                        <a:rPr lang="de-DE" sz="1600" dirty="0">
                          <a:solidFill>
                            <a:schemeClr val="accent1"/>
                          </a:solidFill>
                        </a:rPr>
                        <a:t>Mathe</a:t>
                      </a:r>
                    </a:p>
                  </a:txBody>
                  <a:tcPr/>
                </a:tc>
                <a:tc>
                  <a:txBody>
                    <a:bodyPr/>
                    <a:lstStyle/>
                    <a:p>
                      <a:r>
                        <a:rPr lang="de-DE" sz="1600" dirty="0"/>
                        <a:t>Sport</a:t>
                      </a:r>
                    </a:p>
                  </a:txBody>
                  <a:tcPr/>
                </a:tc>
                <a:tc>
                  <a:txBody>
                    <a:bodyPr/>
                    <a:lstStyle/>
                    <a:p>
                      <a:r>
                        <a:rPr lang="de-DE" sz="1600" dirty="0">
                          <a:solidFill>
                            <a:srgbClr val="33CC33"/>
                          </a:solidFill>
                        </a:rPr>
                        <a:t>Physik</a:t>
                      </a:r>
                    </a:p>
                  </a:txBody>
                  <a:tcPr/>
                </a:tc>
                <a:tc>
                  <a:txBody>
                    <a:bodyPr/>
                    <a:lstStyle/>
                    <a:p>
                      <a:r>
                        <a:rPr lang="de-DE" sz="1600" dirty="0">
                          <a:solidFill>
                            <a:srgbClr val="FF0000"/>
                          </a:solidFill>
                        </a:rPr>
                        <a:t>Englisch</a:t>
                      </a:r>
                    </a:p>
                  </a:txBody>
                  <a:tcPr/>
                </a:tc>
                <a:extLst>
                  <a:ext uri="{0D108BD9-81ED-4DB2-BD59-A6C34878D82A}">
                    <a16:rowId xmlns:a16="http://schemas.microsoft.com/office/drawing/2014/main" xmlns="" val="10001"/>
                  </a:ext>
                </a:extLst>
              </a:tr>
              <a:tr h="374520">
                <a:tc>
                  <a:txBody>
                    <a:bodyPr/>
                    <a:lstStyle/>
                    <a:p>
                      <a:r>
                        <a:rPr lang="de-DE" sz="1400" dirty="0"/>
                        <a:t>8:50-9:35</a:t>
                      </a:r>
                    </a:p>
                  </a:txBody>
                  <a:tcPr/>
                </a:tc>
                <a:tc>
                  <a:txBody>
                    <a:bodyPr/>
                    <a:lstStyle/>
                    <a:p>
                      <a:r>
                        <a:rPr lang="de-DE" sz="1600" dirty="0">
                          <a:solidFill>
                            <a:srgbClr val="FF0000"/>
                          </a:solidFill>
                        </a:rPr>
                        <a:t>Englisch</a:t>
                      </a:r>
                    </a:p>
                  </a:txBody>
                  <a:tcPr/>
                </a:tc>
                <a:tc>
                  <a:txBody>
                    <a:bodyPr/>
                    <a:lstStyle/>
                    <a:p>
                      <a:r>
                        <a:rPr lang="de-DE" sz="1600" dirty="0">
                          <a:solidFill>
                            <a:schemeClr val="accent1"/>
                          </a:solidFill>
                        </a:rPr>
                        <a:t>Mathe</a:t>
                      </a:r>
                    </a:p>
                  </a:txBody>
                  <a:tcPr/>
                </a:tc>
                <a:tc>
                  <a:txBody>
                    <a:bodyPr/>
                    <a:lstStyle/>
                    <a:p>
                      <a:r>
                        <a:rPr lang="de-DE" sz="1600" dirty="0"/>
                        <a:t>Sport</a:t>
                      </a:r>
                    </a:p>
                  </a:txBody>
                  <a:tcPr/>
                </a:tc>
                <a:tc>
                  <a:txBody>
                    <a:bodyPr/>
                    <a:lstStyle/>
                    <a:p>
                      <a:r>
                        <a:rPr lang="de-DE" sz="1600" dirty="0">
                          <a:solidFill>
                            <a:schemeClr val="accent2">
                              <a:lumMod val="75000"/>
                            </a:schemeClr>
                          </a:solidFill>
                        </a:rPr>
                        <a:t>PP/Religion</a:t>
                      </a:r>
                    </a:p>
                  </a:txBody>
                  <a:tcPr/>
                </a:tc>
                <a:tc>
                  <a:txBody>
                    <a:bodyPr/>
                    <a:lstStyle/>
                    <a:p>
                      <a:r>
                        <a:rPr lang="de-DE" sz="1600" dirty="0">
                          <a:solidFill>
                            <a:srgbClr val="FF0000"/>
                          </a:solidFill>
                        </a:rPr>
                        <a:t>Englisch</a:t>
                      </a:r>
                    </a:p>
                  </a:txBody>
                  <a:tcPr/>
                </a:tc>
                <a:extLst>
                  <a:ext uri="{0D108BD9-81ED-4DB2-BD59-A6C34878D82A}">
                    <a16:rowId xmlns:a16="http://schemas.microsoft.com/office/drawing/2014/main" xmlns="" val="10002"/>
                  </a:ext>
                </a:extLst>
              </a:tr>
              <a:tr h="310381">
                <a:tc>
                  <a:txBody>
                    <a:bodyPr/>
                    <a:lstStyle/>
                    <a:p>
                      <a:pPr marL="0" indent="0">
                        <a:buFontTx/>
                        <a:buNone/>
                      </a:pPr>
                      <a:r>
                        <a:rPr lang="de-DE" sz="1400" dirty="0"/>
                        <a:t>1. Pause</a:t>
                      </a:r>
                    </a:p>
                  </a:txBody>
                  <a:tcPr/>
                </a:tc>
                <a:tc>
                  <a:txBody>
                    <a:bodyPr/>
                    <a:lstStyle/>
                    <a:p>
                      <a:endParaRPr lang="de-DE" sz="1600" dirty="0"/>
                    </a:p>
                  </a:txBody>
                  <a:tcPr/>
                </a:tc>
                <a:tc>
                  <a:txBody>
                    <a:bodyPr/>
                    <a:lstStyle/>
                    <a:p>
                      <a:endParaRPr lang="de-DE" sz="1600" dirty="0"/>
                    </a:p>
                  </a:txBody>
                  <a:tcPr/>
                </a:tc>
                <a:tc>
                  <a:txBody>
                    <a:bodyPr/>
                    <a:lstStyle/>
                    <a:p>
                      <a:endParaRPr lang="de-DE" sz="1600" dirty="0"/>
                    </a:p>
                  </a:txBody>
                  <a:tcPr/>
                </a:tc>
                <a:tc>
                  <a:txBody>
                    <a:bodyPr/>
                    <a:lstStyle/>
                    <a:p>
                      <a:endParaRPr lang="de-DE" sz="1600" dirty="0">
                        <a:solidFill>
                          <a:schemeClr val="accent2">
                            <a:lumMod val="75000"/>
                          </a:schemeClr>
                        </a:solidFill>
                      </a:endParaRPr>
                    </a:p>
                  </a:txBody>
                  <a:tcPr/>
                </a:tc>
                <a:tc>
                  <a:txBody>
                    <a:bodyPr/>
                    <a:lstStyle/>
                    <a:p>
                      <a:endParaRPr lang="de-DE" sz="1600" dirty="0"/>
                    </a:p>
                  </a:txBody>
                  <a:tcPr/>
                </a:tc>
                <a:extLst>
                  <a:ext uri="{0D108BD9-81ED-4DB2-BD59-A6C34878D82A}">
                    <a16:rowId xmlns:a16="http://schemas.microsoft.com/office/drawing/2014/main" xmlns="" val="10003"/>
                  </a:ext>
                </a:extLst>
              </a:tr>
              <a:tr h="535726">
                <a:tc>
                  <a:txBody>
                    <a:bodyPr/>
                    <a:lstStyle/>
                    <a:p>
                      <a:r>
                        <a:rPr lang="de-DE" sz="1400" dirty="0"/>
                        <a:t>9:55-10:40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solidFill>
                            <a:srgbClr val="D6A300"/>
                          </a:solidFill>
                        </a:rPr>
                        <a:t>Deutsch</a:t>
                      </a:r>
                    </a:p>
                  </a:txBody>
                  <a:tcPr/>
                </a:tc>
                <a:tc>
                  <a:txBody>
                    <a:bodyPr/>
                    <a:lstStyle/>
                    <a:p>
                      <a:r>
                        <a:rPr lang="de-DE" sz="1600" dirty="0">
                          <a:solidFill>
                            <a:srgbClr val="D6A300"/>
                          </a:solidFill>
                        </a:rPr>
                        <a:t>Förder-Deutsch</a:t>
                      </a:r>
                    </a:p>
                  </a:txBody>
                  <a:tcPr/>
                </a:tc>
                <a:tc>
                  <a:txBody>
                    <a:bodyPr/>
                    <a:lstStyle/>
                    <a:p>
                      <a:r>
                        <a:rPr lang="de-DE" sz="1600" dirty="0">
                          <a:solidFill>
                            <a:srgbClr val="33CC33"/>
                          </a:solidFill>
                        </a:rPr>
                        <a:t>Physik</a:t>
                      </a:r>
                    </a:p>
                  </a:txBody>
                  <a:tcPr/>
                </a:tc>
                <a:tc>
                  <a:txBody>
                    <a:bodyPr/>
                    <a:lstStyle/>
                    <a:p>
                      <a:r>
                        <a:rPr lang="de-DE" sz="1600" dirty="0">
                          <a:solidFill>
                            <a:schemeClr val="accent2">
                              <a:lumMod val="75000"/>
                            </a:schemeClr>
                          </a:solidFill>
                        </a:rPr>
                        <a:t>PP/Religion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accent1"/>
                          </a:solidFill>
                        </a:rPr>
                        <a:t>Mathe</a:t>
                      </a:r>
                    </a:p>
                  </a:txBody>
                  <a:tcPr/>
                </a:tc>
                <a:extLst>
                  <a:ext uri="{0D108BD9-81ED-4DB2-BD59-A6C34878D82A}">
                    <a16:rowId xmlns:a16="http://schemas.microsoft.com/office/drawing/2014/main" xmlns="" val="10004"/>
                  </a:ext>
                </a:extLst>
              </a:tr>
              <a:tr h="433683">
                <a:tc>
                  <a:txBody>
                    <a:bodyPr/>
                    <a:lstStyle/>
                    <a:p>
                      <a:r>
                        <a:rPr lang="de-DE" sz="1400" dirty="0"/>
                        <a:t>10:45-11:30</a:t>
                      </a:r>
                    </a:p>
                  </a:txBody>
                  <a:tcPr/>
                </a:tc>
                <a:tc>
                  <a:txBody>
                    <a:bodyPr/>
                    <a:lstStyle/>
                    <a:p>
                      <a:r>
                        <a:rPr lang="de-DE" sz="1600" dirty="0">
                          <a:solidFill>
                            <a:srgbClr val="D6A300"/>
                          </a:solidFill>
                        </a:rPr>
                        <a:t>Deutsch</a:t>
                      </a:r>
                    </a:p>
                  </a:txBody>
                  <a:tcPr/>
                </a:tc>
                <a:tc>
                  <a:txBody>
                    <a:bodyPr/>
                    <a:lstStyle/>
                    <a:p>
                      <a:r>
                        <a:rPr lang="de-DE" sz="1600" dirty="0">
                          <a:solidFill>
                            <a:srgbClr val="D6A300"/>
                          </a:solidFill>
                        </a:rPr>
                        <a:t>Deutsch</a:t>
                      </a:r>
                    </a:p>
                  </a:txBody>
                  <a:tcPr/>
                </a:tc>
                <a:tc>
                  <a:txBody>
                    <a:bodyPr/>
                    <a:lstStyle/>
                    <a:p>
                      <a:r>
                        <a:rPr lang="de-DE" sz="1600" dirty="0">
                          <a:solidFill>
                            <a:srgbClr val="FF0000"/>
                          </a:solidFill>
                        </a:rPr>
                        <a:t>Englisch</a:t>
                      </a:r>
                    </a:p>
                  </a:txBody>
                  <a:tcPr/>
                </a:tc>
                <a:tc>
                  <a:txBody>
                    <a:bodyPr/>
                    <a:lstStyle/>
                    <a:p>
                      <a:r>
                        <a:rPr lang="de-DE" sz="1600" dirty="0">
                          <a:solidFill>
                            <a:srgbClr val="33CC33"/>
                          </a:solidFill>
                        </a:rPr>
                        <a:t>Biologie</a:t>
                      </a:r>
                    </a:p>
                  </a:txBody>
                  <a:tcPr/>
                </a:tc>
                <a:tc>
                  <a:txBody>
                    <a:bodyPr/>
                    <a:lstStyle/>
                    <a:p>
                      <a:r>
                        <a:rPr lang="de-DE" sz="1600" dirty="0">
                          <a:solidFill>
                            <a:srgbClr val="D6A300"/>
                          </a:solidFill>
                        </a:rPr>
                        <a:t>Deutsch</a:t>
                      </a:r>
                    </a:p>
                  </a:txBody>
                  <a:tcPr/>
                </a:tc>
                <a:extLst>
                  <a:ext uri="{0D108BD9-81ED-4DB2-BD59-A6C34878D82A}">
                    <a16:rowId xmlns:a16="http://schemas.microsoft.com/office/drawing/2014/main" xmlns="" val="10005"/>
                  </a:ext>
                </a:extLst>
              </a:tr>
              <a:tr h="310381">
                <a:tc>
                  <a:txBody>
                    <a:bodyPr/>
                    <a:lstStyle/>
                    <a:p>
                      <a:r>
                        <a:rPr lang="de-DE" sz="1400" dirty="0"/>
                        <a:t>2. Pause</a:t>
                      </a:r>
                    </a:p>
                  </a:txBody>
                  <a:tcPr/>
                </a:tc>
                <a:tc>
                  <a:txBody>
                    <a:bodyPr/>
                    <a:lstStyle/>
                    <a:p>
                      <a:endParaRPr lang="de-DE" sz="1600" dirty="0"/>
                    </a:p>
                  </a:txBody>
                  <a:tcPr/>
                </a:tc>
                <a:tc>
                  <a:txBody>
                    <a:bodyPr/>
                    <a:lstStyle/>
                    <a:p>
                      <a:endParaRPr lang="de-DE" sz="1600" dirty="0"/>
                    </a:p>
                  </a:txBody>
                  <a:tcPr/>
                </a:tc>
                <a:tc>
                  <a:txBody>
                    <a:bodyPr/>
                    <a:lstStyle/>
                    <a:p>
                      <a:endParaRPr lang="de-DE" sz="1600" dirty="0"/>
                    </a:p>
                  </a:txBody>
                  <a:tcPr/>
                </a:tc>
                <a:tc>
                  <a:txBody>
                    <a:bodyPr/>
                    <a:lstStyle/>
                    <a:p>
                      <a:endParaRPr lang="de-DE" sz="1600" dirty="0"/>
                    </a:p>
                  </a:txBody>
                  <a:tcPr/>
                </a:tc>
                <a:tc>
                  <a:txBody>
                    <a:bodyPr/>
                    <a:lstStyle/>
                    <a:p>
                      <a:endParaRPr lang="de-DE" sz="1600" dirty="0"/>
                    </a:p>
                  </a:txBody>
                  <a:tcPr/>
                </a:tc>
                <a:extLst>
                  <a:ext uri="{0D108BD9-81ED-4DB2-BD59-A6C34878D82A}">
                    <a16:rowId xmlns:a16="http://schemas.microsoft.com/office/drawing/2014/main" xmlns="" val="10006"/>
                  </a:ext>
                </a:extLst>
              </a:tr>
              <a:tr h="433683">
                <a:tc>
                  <a:txBody>
                    <a:bodyPr/>
                    <a:lstStyle/>
                    <a:p>
                      <a:r>
                        <a:rPr lang="de-DE" sz="1400" dirty="0"/>
                        <a:t>11:50-12.35</a:t>
                      </a:r>
                    </a:p>
                  </a:txBody>
                  <a:tcPr/>
                </a:tc>
                <a:tc>
                  <a:txBody>
                    <a:bodyPr/>
                    <a:lstStyle/>
                    <a:p>
                      <a:r>
                        <a:rPr lang="de-DE" sz="1600" dirty="0">
                          <a:solidFill>
                            <a:srgbClr val="800080"/>
                          </a:solidFill>
                        </a:rPr>
                        <a:t>LEB</a:t>
                      </a:r>
                    </a:p>
                  </a:txBody>
                  <a:tcPr/>
                </a:tc>
                <a:tc>
                  <a:txBody>
                    <a:bodyPr/>
                    <a:lstStyle/>
                    <a:p>
                      <a:r>
                        <a:rPr lang="de-DE" sz="1600" dirty="0">
                          <a:solidFill>
                            <a:srgbClr val="800080"/>
                          </a:solidFill>
                        </a:rPr>
                        <a:t>LEB</a:t>
                      </a:r>
                    </a:p>
                  </a:txBody>
                  <a:tcPr/>
                </a:tc>
                <a:tc>
                  <a:txBody>
                    <a:bodyPr/>
                    <a:lstStyle/>
                    <a:p>
                      <a:r>
                        <a:rPr lang="de-DE" sz="1600" dirty="0">
                          <a:solidFill>
                            <a:srgbClr val="800080"/>
                          </a:solidFill>
                        </a:rPr>
                        <a:t>LEB</a:t>
                      </a:r>
                    </a:p>
                  </a:txBody>
                  <a:tcPr/>
                </a:tc>
                <a:tc>
                  <a:txBody>
                    <a:bodyPr/>
                    <a:lstStyle/>
                    <a:p>
                      <a:r>
                        <a:rPr lang="de-DE" sz="1600" dirty="0">
                          <a:solidFill>
                            <a:srgbClr val="800080"/>
                          </a:solidFill>
                        </a:rPr>
                        <a:t>LEB</a:t>
                      </a:r>
                    </a:p>
                  </a:txBody>
                  <a:tcPr/>
                </a:tc>
                <a:tc>
                  <a:txBody>
                    <a:bodyPr/>
                    <a:lstStyle/>
                    <a:p>
                      <a:r>
                        <a:rPr lang="de-DE" sz="1600" dirty="0">
                          <a:solidFill>
                            <a:srgbClr val="33CC33"/>
                          </a:solidFill>
                        </a:rPr>
                        <a:t>Bio</a:t>
                      </a:r>
                    </a:p>
                  </a:txBody>
                  <a:tcPr/>
                </a:tc>
                <a:extLst>
                  <a:ext uri="{0D108BD9-81ED-4DB2-BD59-A6C34878D82A}">
                    <a16:rowId xmlns:a16="http://schemas.microsoft.com/office/drawing/2014/main" xmlns="" val="10007"/>
                  </a:ext>
                </a:extLst>
              </a:tr>
              <a:tr h="433683">
                <a:tc>
                  <a:txBody>
                    <a:bodyPr/>
                    <a:lstStyle/>
                    <a:p>
                      <a:r>
                        <a:rPr lang="de-DE" sz="1400" dirty="0"/>
                        <a:t>12:35-13:15</a:t>
                      </a:r>
                    </a:p>
                  </a:txBody>
                  <a:tcPr/>
                </a:tc>
                <a:tc>
                  <a:txBody>
                    <a:bodyPr/>
                    <a:lstStyle/>
                    <a:p>
                      <a:r>
                        <a:rPr lang="de-DE" sz="1600" dirty="0"/>
                        <a:t>OS</a:t>
                      </a:r>
                    </a:p>
                  </a:txBody>
                  <a:tcPr/>
                </a:tc>
                <a:tc>
                  <a:txBody>
                    <a:bodyPr/>
                    <a:lstStyle/>
                    <a:p>
                      <a:r>
                        <a:rPr lang="de-DE" sz="1600" dirty="0">
                          <a:solidFill>
                            <a:schemeClr val="accent2">
                              <a:lumMod val="75000"/>
                            </a:schemeClr>
                          </a:solidFill>
                        </a:rPr>
                        <a:t>Erdkunde</a:t>
                      </a:r>
                    </a:p>
                  </a:txBody>
                  <a:tcPr/>
                </a:tc>
                <a:tc>
                  <a:txBody>
                    <a:bodyPr/>
                    <a:lstStyle/>
                    <a:p>
                      <a:r>
                        <a:rPr lang="de-DE" sz="1600" dirty="0"/>
                        <a:t>Kunst</a:t>
                      </a:r>
                    </a:p>
                  </a:txBody>
                  <a:tcPr/>
                </a:tc>
                <a:tc>
                  <a:txBody>
                    <a:bodyPr/>
                    <a:lstStyle/>
                    <a:p>
                      <a:r>
                        <a:rPr lang="de-DE" sz="1600" dirty="0">
                          <a:solidFill>
                            <a:schemeClr val="accent2">
                              <a:lumMod val="75000"/>
                            </a:schemeClr>
                          </a:solidFill>
                        </a:rPr>
                        <a:t>Erdkunde</a:t>
                      </a:r>
                    </a:p>
                  </a:txBody>
                  <a:tcPr/>
                </a:tc>
                <a:tc>
                  <a:txBody>
                    <a:bodyPr/>
                    <a:lstStyle/>
                    <a:p>
                      <a:r>
                        <a:rPr lang="de-DE" sz="1600" dirty="0" err="1">
                          <a:solidFill>
                            <a:schemeClr val="accent2">
                              <a:lumMod val="75000"/>
                            </a:schemeClr>
                          </a:solidFill>
                        </a:rPr>
                        <a:t>WiPo</a:t>
                      </a:r>
                      <a:endParaRPr lang="de-DE" sz="1600" dirty="0">
                        <a:solidFill>
                          <a:schemeClr val="accent2">
                            <a:lumMod val="75000"/>
                          </a:schemeClr>
                        </a:solidFill>
                      </a:endParaRPr>
                    </a:p>
                  </a:txBody>
                  <a:tcPr/>
                </a:tc>
                <a:extLst>
                  <a:ext uri="{0D108BD9-81ED-4DB2-BD59-A6C34878D82A}">
                    <a16:rowId xmlns:a16="http://schemas.microsoft.com/office/drawing/2014/main" xmlns="" val="10008"/>
                  </a:ext>
                </a:extLst>
              </a:tr>
              <a:tr h="433683">
                <a:tc>
                  <a:txBody>
                    <a:bodyPr/>
                    <a:lstStyle/>
                    <a:p>
                      <a:r>
                        <a:rPr lang="de-DE" sz="1400" dirty="0"/>
                        <a:t>Mittags-pause</a:t>
                      </a:r>
                    </a:p>
                  </a:txBody>
                  <a:tcPr/>
                </a:tc>
                <a:tc>
                  <a:txBody>
                    <a:bodyPr/>
                    <a:lstStyle/>
                    <a:p>
                      <a:endParaRPr lang="de-DE" sz="1600"/>
                    </a:p>
                  </a:txBody>
                  <a:tcPr/>
                </a:tc>
                <a:tc>
                  <a:txBody>
                    <a:bodyPr/>
                    <a:lstStyle/>
                    <a:p>
                      <a:endParaRPr lang="de-DE" sz="1600" dirty="0"/>
                    </a:p>
                  </a:txBody>
                  <a:tcPr/>
                </a:tc>
                <a:tc>
                  <a:txBody>
                    <a:bodyPr/>
                    <a:lstStyle/>
                    <a:p>
                      <a:endParaRPr lang="de-DE" sz="1600" dirty="0"/>
                    </a:p>
                  </a:txBody>
                  <a:tcPr/>
                </a:tc>
                <a:tc>
                  <a:txBody>
                    <a:bodyPr/>
                    <a:lstStyle/>
                    <a:p>
                      <a:endParaRPr lang="de-DE" sz="1600" dirty="0"/>
                    </a:p>
                  </a:txBody>
                  <a:tcPr/>
                </a:tc>
                <a:tc>
                  <a:txBody>
                    <a:bodyPr/>
                    <a:lstStyle/>
                    <a:p>
                      <a:endParaRPr lang="de-DE" sz="1600" dirty="0"/>
                    </a:p>
                  </a:txBody>
                  <a:tcPr/>
                </a:tc>
                <a:extLst>
                  <a:ext uri="{0D108BD9-81ED-4DB2-BD59-A6C34878D82A}">
                    <a16:rowId xmlns:a16="http://schemas.microsoft.com/office/drawing/2014/main" xmlns="" val="10009"/>
                  </a:ext>
                </a:extLst>
              </a:tr>
              <a:tr h="535726">
                <a:tc>
                  <a:txBody>
                    <a:bodyPr/>
                    <a:lstStyle/>
                    <a:p>
                      <a:r>
                        <a:rPr lang="de-DE" sz="1400" dirty="0"/>
                        <a:t>14:00-14:45</a:t>
                      </a:r>
                    </a:p>
                  </a:txBody>
                  <a:tcPr/>
                </a:tc>
                <a:tc>
                  <a:txBody>
                    <a:bodyPr/>
                    <a:lstStyle/>
                    <a:p>
                      <a:r>
                        <a:rPr lang="de-DE" sz="1600" dirty="0"/>
                        <a:t>AG</a:t>
                      </a:r>
                    </a:p>
                  </a:txBody>
                  <a:tcPr/>
                </a:tc>
                <a:tc>
                  <a:txBody>
                    <a:bodyPr/>
                    <a:lstStyle/>
                    <a:p>
                      <a:endParaRPr lang="de-DE" sz="1600" dirty="0"/>
                    </a:p>
                  </a:txBody>
                  <a:tcPr/>
                </a:tc>
                <a:tc>
                  <a:txBody>
                    <a:bodyPr/>
                    <a:lstStyle/>
                    <a:p>
                      <a:r>
                        <a:rPr lang="de-DE" sz="1600" dirty="0"/>
                        <a:t>Kunst</a:t>
                      </a:r>
                    </a:p>
                  </a:txBody>
                  <a:tcPr/>
                </a:tc>
                <a:tc>
                  <a:txBody>
                    <a:bodyPr/>
                    <a:lstStyle/>
                    <a:p>
                      <a:r>
                        <a:rPr lang="de-DE" sz="1600" dirty="0">
                          <a:solidFill>
                            <a:schemeClr val="accent1"/>
                          </a:solidFill>
                        </a:rPr>
                        <a:t>Förder-Mathe</a:t>
                      </a:r>
                    </a:p>
                  </a:txBody>
                  <a:tcPr/>
                </a:tc>
                <a:tc>
                  <a:txBody>
                    <a:bodyPr/>
                    <a:lstStyle/>
                    <a:p>
                      <a:endParaRPr lang="de-DE" sz="1600" dirty="0"/>
                    </a:p>
                  </a:txBody>
                  <a:tcPr/>
                </a:tc>
                <a:extLst>
                  <a:ext uri="{0D108BD9-81ED-4DB2-BD59-A6C34878D82A}">
                    <a16:rowId xmlns:a16="http://schemas.microsoft.com/office/drawing/2014/main" xmlns="" val="10010"/>
                  </a:ext>
                </a:extLst>
              </a:tr>
              <a:tr h="433683">
                <a:tc>
                  <a:txBody>
                    <a:bodyPr/>
                    <a:lstStyle/>
                    <a:p>
                      <a:r>
                        <a:rPr lang="de-DE" sz="1400" dirty="0"/>
                        <a:t>14:45-15:30</a:t>
                      </a:r>
                    </a:p>
                  </a:txBody>
                  <a:tcPr/>
                </a:tc>
                <a:tc>
                  <a:txBody>
                    <a:bodyPr/>
                    <a:lstStyle/>
                    <a:p>
                      <a:r>
                        <a:rPr lang="de-DE" sz="1600" dirty="0"/>
                        <a:t>AG</a:t>
                      </a:r>
                    </a:p>
                  </a:txBody>
                  <a:tcPr/>
                </a:tc>
                <a:tc>
                  <a:txBody>
                    <a:bodyPr/>
                    <a:lstStyle/>
                    <a:p>
                      <a:endParaRPr lang="de-DE" sz="1600" dirty="0"/>
                    </a:p>
                  </a:txBody>
                  <a:tcPr/>
                </a:tc>
                <a:tc>
                  <a:txBody>
                    <a:bodyPr/>
                    <a:lstStyle/>
                    <a:p>
                      <a:r>
                        <a:rPr lang="de-DE" sz="1600" dirty="0"/>
                        <a:t>Musik</a:t>
                      </a:r>
                    </a:p>
                  </a:txBody>
                  <a:tcPr/>
                </a:tc>
                <a:tc>
                  <a:txBody>
                    <a:bodyPr/>
                    <a:lstStyle/>
                    <a:p>
                      <a:r>
                        <a:rPr lang="de-DE" sz="1600" dirty="0">
                          <a:solidFill>
                            <a:schemeClr val="accent1"/>
                          </a:solidFill>
                        </a:rPr>
                        <a:t>Mathe</a:t>
                      </a:r>
                    </a:p>
                  </a:txBody>
                  <a:tcPr/>
                </a:tc>
                <a:tc>
                  <a:txBody>
                    <a:bodyPr/>
                    <a:lstStyle/>
                    <a:p>
                      <a:endParaRPr lang="de-DE" sz="1600" dirty="0"/>
                    </a:p>
                  </a:txBody>
                  <a:tcPr/>
                </a:tc>
                <a:extLst>
                  <a:ext uri="{0D108BD9-81ED-4DB2-BD59-A6C34878D82A}">
                    <a16:rowId xmlns:a16="http://schemas.microsoft.com/office/drawing/2014/main" xmlns="" val="10011"/>
                  </a:ext>
                </a:extLst>
              </a:tr>
            </a:tbl>
          </a:graphicData>
        </a:graphic>
      </p:graphicFrame>
      <p:sp>
        <p:nvSpPr>
          <p:cNvPr id="9" name="Rechteck 8"/>
          <p:cNvSpPr/>
          <p:nvPr/>
        </p:nvSpPr>
        <p:spPr>
          <a:xfrm>
            <a:off x="6084357" y="121920"/>
            <a:ext cx="3222203" cy="534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Stundenplan einer 5. Klasse </a:t>
            </a:r>
          </a:p>
        </p:txBody>
      </p:sp>
      <p:sp>
        <p:nvSpPr>
          <p:cNvPr id="2" name="Textfeld 1"/>
          <p:cNvSpPr txBox="1"/>
          <p:nvPr/>
        </p:nvSpPr>
        <p:spPr>
          <a:xfrm>
            <a:off x="457284" y="2530842"/>
            <a:ext cx="2997116" cy="2339102"/>
          </a:xfrm>
          <a:prstGeom prst="rect">
            <a:avLst/>
          </a:prstGeom>
          <a:noFill/>
        </p:spPr>
        <p:txBody>
          <a:bodyPr wrap="square" rtlCol="0">
            <a:spAutoFit/>
          </a:bodyPr>
          <a:lstStyle/>
          <a:p>
            <a:r>
              <a:rPr lang="de-DE" sz="1600" dirty="0"/>
              <a:t>Mathe: 	4+1 (</a:t>
            </a:r>
            <a:r>
              <a:rPr lang="de-DE" sz="1600" dirty="0" err="1"/>
              <a:t>Fö</a:t>
            </a:r>
            <a:r>
              <a:rPr lang="de-DE" sz="1600" dirty="0"/>
              <a:t>)</a:t>
            </a:r>
          </a:p>
          <a:p>
            <a:r>
              <a:rPr lang="de-DE" sz="1600" dirty="0"/>
              <a:t>Deutsch: 	4+1 (</a:t>
            </a:r>
            <a:r>
              <a:rPr lang="de-DE" sz="1600" dirty="0" err="1"/>
              <a:t>Fö</a:t>
            </a:r>
            <a:r>
              <a:rPr lang="de-DE" sz="1600" dirty="0"/>
              <a:t>)</a:t>
            </a:r>
          </a:p>
          <a:p>
            <a:r>
              <a:rPr lang="de-DE" sz="1600" dirty="0"/>
              <a:t>Englisch: 	4</a:t>
            </a:r>
          </a:p>
          <a:p>
            <a:r>
              <a:rPr lang="de-DE" sz="1600" dirty="0"/>
              <a:t>LEB: 	4 (immer 4. Stunde)</a:t>
            </a:r>
          </a:p>
          <a:p>
            <a:r>
              <a:rPr lang="de-DE" sz="1600" dirty="0" err="1"/>
              <a:t>NatWis</a:t>
            </a:r>
            <a:r>
              <a:rPr lang="de-DE" sz="1600" dirty="0"/>
              <a:t>: 	2+2 (später Chemie)</a:t>
            </a:r>
          </a:p>
          <a:p>
            <a:r>
              <a:rPr lang="de-DE" sz="1600" dirty="0"/>
              <a:t>GL: 	2+2+1 (später </a:t>
            </a:r>
            <a:r>
              <a:rPr lang="de-DE" sz="1600" dirty="0" err="1"/>
              <a:t>Ge</a:t>
            </a:r>
            <a:r>
              <a:rPr lang="de-DE" sz="1600" dirty="0"/>
              <a:t>)</a:t>
            </a:r>
          </a:p>
          <a:p>
            <a:r>
              <a:rPr lang="de-DE" sz="1600" dirty="0" err="1"/>
              <a:t>Ku</a:t>
            </a:r>
            <a:r>
              <a:rPr lang="de-DE" sz="1600" dirty="0"/>
              <a:t>/</a:t>
            </a:r>
            <a:r>
              <a:rPr lang="de-DE" sz="1600" dirty="0" err="1"/>
              <a:t>Mu</a:t>
            </a:r>
            <a:r>
              <a:rPr lang="de-DE" sz="1600" dirty="0"/>
              <a:t>: 	2+2 (wechselnd)</a:t>
            </a:r>
          </a:p>
          <a:p>
            <a:r>
              <a:rPr lang="de-DE" sz="1600" dirty="0"/>
              <a:t>Sport: 	2 (Sport/</a:t>
            </a:r>
            <a:r>
              <a:rPr lang="de-DE" sz="1600" dirty="0" err="1"/>
              <a:t>Schw</a:t>
            </a:r>
            <a:r>
              <a:rPr lang="de-DE" sz="1600" dirty="0"/>
              <a:t>)</a:t>
            </a:r>
          </a:p>
          <a:p>
            <a:r>
              <a:rPr lang="de-DE" sz="1600" dirty="0"/>
              <a:t>AG: </a:t>
            </a:r>
            <a:r>
              <a:rPr lang="de-DE" dirty="0"/>
              <a:t>	2 </a:t>
            </a:r>
          </a:p>
        </p:txBody>
      </p:sp>
      <p:pic>
        <p:nvPicPr>
          <p:cNvPr id="7" name="Bildplatzhalter 4"/>
          <p:cNvPicPr>
            <a:picLocks noChangeAspect="1"/>
          </p:cNvPicPr>
          <p:nvPr/>
        </p:nvPicPr>
        <p:blipFill>
          <a:blip r:embed="rId2" cstate="print">
            <a:extLst>
              <a:ext uri="{28A0092B-C50C-407E-A947-70E740481C1C}">
                <a14:useLocalDpi xmlns:a14="http://schemas.microsoft.com/office/drawing/2010/main" val="0"/>
              </a:ext>
            </a:extLst>
          </a:blip>
          <a:srcRect t="3336" b="3336"/>
          <a:stretch>
            <a:fillRect/>
          </a:stretch>
        </p:blipFill>
        <p:spPr>
          <a:xfrm>
            <a:off x="368051" y="263599"/>
            <a:ext cx="1856989" cy="1466296"/>
          </a:xfrm>
          <a:prstGeom prst="rect">
            <a:avLst/>
          </a:prstGeom>
        </p:spPr>
      </p:pic>
    </p:spTree>
    <p:extLst>
      <p:ext uri="{BB962C8B-B14F-4D97-AF65-F5344CB8AC3E}">
        <p14:creationId xmlns:p14="http://schemas.microsoft.com/office/powerpoint/2010/main" val="1239165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93A966CB-4F5E-3838-BAE9-81167216CEAE}"/>
              </a:ext>
            </a:extLst>
          </p:cNvPr>
          <p:cNvSpPr>
            <a:spLocks noGrp="1"/>
          </p:cNvSpPr>
          <p:nvPr>
            <p:ph type="title"/>
          </p:nvPr>
        </p:nvSpPr>
        <p:spPr>
          <a:xfrm>
            <a:off x="838200" y="365126"/>
            <a:ext cx="10515600" cy="928416"/>
          </a:xfrm>
          <a:solidFill>
            <a:schemeClr val="accent1">
              <a:lumMod val="60000"/>
              <a:lumOff val="40000"/>
            </a:schemeClr>
          </a:solidFill>
        </p:spPr>
        <p:txBody>
          <a:bodyPr/>
          <a:lstStyle/>
          <a:p>
            <a:r>
              <a:rPr lang="de-DE" b="1" dirty="0"/>
              <a:t>Gliederung</a:t>
            </a:r>
            <a:r>
              <a:rPr lang="de-DE" dirty="0"/>
              <a:t> </a:t>
            </a:r>
          </a:p>
        </p:txBody>
      </p:sp>
      <p:sp>
        <p:nvSpPr>
          <p:cNvPr id="5" name="Inhaltsplatzhalter 4">
            <a:extLst>
              <a:ext uri="{FF2B5EF4-FFF2-40B4-BE49-F238E27FC236}">
                <a16:creationId xmlns:a16="http://schemas.microsoft.com/office/drawing/2014/main" xmlns="" id="{54395AD6-6126-5C61-AA39-F7DC129E1A1C}"/>
              </a:ext>
            </a:extLst>
          </p:cNvPr>
          <p:cNvSpPr>
            <a:spLocks noGrp="1"/>
          </p:cNvSpPr>
          <p:nvPr>
            <p:ph idx="1"/>
          </p:nvPr>
        </p:nvSpPr>
        <p:spPr>
          <a:xfrm>
            <a:off x="245327" y="1639229"/>
            <a:ext cx="12154829" cy="5218771"/>
          </a:xfrm>
        </p:spPr>
        <p:txBody>
          <a:bodyPr>
            <a:noAutofit/>
          </a:bodyPr>
          <a:lstStyle/>
          <a:p>
            <a:r>
              <a:rPr lang="de-DE" dirty="0"/>
              <a:t>Einstieg </a:t>
            </a:r>
          </a:p>
          <a:p>
            <a:r>
              <a:rPr lang="de-DE" dirty="0"/>
              <a:t>Termine und Daten</a:t>
            </a:r>
          </a:p>
          <a:p>
            <a:r>
              <a:rPr lang="de-DE" dirty="0"/>
              <a:t>Die unterschiedlichen Schulsysteme </a:t>
            </a:r>
          </a:p>
          <a:p>
            <a:pPr lvl="1">
              <a:buFont typeface="Wingdings" pitchFamily="2" charset="2"/>
              <a:buChar char="à"/>
            </a:pPr>
            <a:r>
              <a:rPr lang="de-DE" sz="2800" dirty="0">
                <a:sym typeface="Wingdings" pitchFamily="2" charset="2"/>
              </a:rPr>
              <a:t>Hauptschule/Realschule</a:t>
            </a:r>
          </a:p>
          <a:p>
            <a:pPr lvl="1">
              <a:buFont typeface="Wingdings" pitchFamily="2" charset="2"/>
              <a:buChar char="à"/>
            </a:pPr>
            <a:r>
              <a:rPr lang="de-DE" sz="2800" dirty="0">
                <a:sym typeface="Wingdings" pitchFamily="2" charset="2"/>
              </a:rPr>
              <a:t>Gymnasium</a:t>
            </a:r>
          </a:p>
          <a:p>
            <a:pPr lvl="1">
              <a:buFont typeface="Wingdings" pitchFamily="2" charset="2"/>
              <a:buChar char="à"/>
            </a:pPr>
            <a:r>
              <a:rPr lang="de-DE" sz="2800" dirty="0">
                <a:sym typeface="Wingdings" pitchFamily="2" charset="2"/>
              </a:rPr>
              <a:t>Gesamtschule</a:t>
            </a:r>
          </a:p>
          <a:p>
            <a:r>
              <a:rPr lang="de-DE" dirty="0">
                <a:sym typeface="Wingdings" pitchFamily="2" charset="2"/>
              </a:rPr>
              <a:t>Beratung und Empfehlung </a:t>
            </a:r>
          </a:p>
          <a:p>
            <a:r>
              <a:rPr lang="de-DE" dirty="0">
                <a:sym typeface="Wingdings" pitchFamily="2" charset="2"/>
              </a:rPr>
              <a:t>Anmeldeverfahren</a:t>
            </a:r>
          </a:p>
          <a:p>
            <a:r>
              <a:rPr lang="de-DE" dirty="0">
                <a:sym typeface="Wingdings" pitchFamily="2" charset="2"/>
              </a:rPr>
              <a:t>Die ersten Tage an der weiterführenden Schule (ein kleiner Erfahrungsbericht)</a:t>
            </a:r>
          </a:p>
          <a:p>
            <a:r>
              <a:rPr lang="de-DE" dirty="0">
                <a:sym typeface="Wingdings" pitchFamily="2" charset="2"/>
              </a:rPr>
              <a:t>Fragen</a:t>
            </a:r>
            <a:endParaRPr lang="de-DE" dirty="0"/>
          </a:p>
        </p:txBody>
      </p:sp>
    </p:spTree>
    <p:extLst>
      <p:ext uri="{BB962C8B-B14F-4D97-AF65-F5344CB8AC3E}">
        <p14:creationId xmlns:p14="http://schemas.microsoft.com/office/powerpoint/2010/main" val="923384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8F6ABEF8-1555-3641-A8F9-707359F4286E}"/>
              </a:ext>
            </a:extLst>
          </p:cNvPr>
          <p:cNvSpPr>
            <a:spLocks noGrp="1"/>
          </p:cNvSpPr>
          <p:nvPr>
            <p:ph type="ctrTitle"/>
          </p:nvPr>
        </p:nvSpPr>
        <p:spPr>
          <a:xfrm>
            <a:off x="1524000" y="585632"/>
            <a:ext cx="9144000" cy="955494"/>
          </a:xfrm>
          <a:solidFill>
            <a:schemeClr val="accent1">
              <a:lumMod val="60000"/>
              <a:lumOff val="40000"/>
            </a:schemeClr>
          </a:solidFill>
        </p:spPr>
        <p:txBody>
          <a:bodyPr/>
          <a:lstStyle/>
          <a:p>
            <a:r>
              <a:rPr lang="de-DE" b="1" dirty="0"/>
              <a:t>Das Gymnasium </a:t>
            </a:r>
          </a:p>
        </p:txBody>
      </p:sp>
      <p:pic>
        <p:nvPicPr>
          <p:cNvPr id="7" name="Grafik 6">
            <a:extLst>
              <a:ext uri="{FF2B5EF4-FFF2-40B4-BE49-F238E27FC236}">
                <a16:creationId xmlns:a16="http://schemas.microsoft.com/office/drawing/2014/main" xmlns="" id="{86EED12D-BAB7-680D-2933-037D8DA75E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0279" y="1908931"/>
            <a:ext cx="5600700" cy="3911600"/>
          </a:xfrm>
          <a:prstGeom prst="rect">
            <a:avLst/>
          </a:prstGeom>
        </p:spPr>
      </p:pic>
      <p:sp>
        <p:nvSpPr>
          <p:cNvPr id="8" name="Textfeld 7">
            <a:extLst>
              <a:ext uri="{FF2B5EF4-FFF2-40B4-BE49-F238E27FC236}">
                <a16:creationId xmlns:a16="http://schemas.microsoft.com/office/drawing/2014/main" xmlns="" id="{F81BD4CD-A0F8-7114-3E52-15984CE9440B}"/>
              </a:ext>
            </a:extLst>
          </p:cNvPr>
          <p:cNvSpPr txBox="1"/>
          <p:nvPr/>
        </p:nvSpPr>
        <p:spPr>
          <a:xfrm>
            <a:off x="3078866" y="6394837"/>
            <a:ext cx="5577937" cy="276999"/>
          </a:xfrm>
          <a:prstGeom prst="rect">
            <a:avLst/>
          </a:prstGeom>
          <a:noFill/>
        </p:spPr>
        <p:txBody>
          <a:bodyPr wrap="none" rtlCol="0">
            <a:spAutoFit/>
          </a:bodyPr>
          <a:lstStyle/>
          <a:p>
            <a:r>
              <a:rPr lang="de-DE" sz="1200" dirty="0"/>
              <a:t>Quelle: https://</a:t>
            </a:r>
            <a:r>
              <a:rPr lang="de-DE" sz="1200" dirty="0" err="1"/>
              <a:t>serviceportal.aachen.de</a:t>
            </a:r>
            <a:r>
              <a:rPr lang="de-DE" sz="1200" dirty="0"/>
              <a:t>/suche/-/</a:t>
            </a:r>
            <a:r>
              <a:rPr lang="de-DE" sz="1200" dirty="0" err="1"/>
              <a:t>vr</a:t>
            </a:r>
            <a:r>
              <a:rPr lang="de-DE" sz="1200" dirty="0"/>
              <a:t>-bis-detail/</a:t>
            </a:r>
            <a:r>
              <a:rPr lang="de-DE" sz="1200" dirty="0" err="1"/>
              <a:t>einrichtung</a:t>
            </a:r>
            <a:r>
              <a:rPr lang="de-DE" sz="1200" dirty="0"/>
              <a:t>/46769/</a:t>
            </a:r>
            <a:r>
              <a:rPr lang="de-DE" sz="1200" dirty="0" err="1"/>
              <a:t>show</a:t>
            </a:r>
            <a:endParaRPr lang="de-DE" sz="1200" dirty="0"/>
          </a:p>
        </p:txBody>
      </p:sp>
    </p:spTree>
    <p:extLst>
      <p:ext uri="{BB962C8B-B14F-4D97-AF65-F5344CB8AC3E}">
        <p14:creationId xmlns:p14="http://schemas.microsoft.com/office/powerpoint/2010/main" val="212620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33CA255-28D7-85E7-E036-BCA8B47AFD92}"/>
              </a:ext>
            </a:extLst>
          </p:cNvPr>
          <p:cNvSpPr>
            <a:spLocks noGrp="1"/>
          </p:cNvSpPr>
          <p:nvPr>
            <p:ph type="title"/>
          </p:nvPr>
        </p:nvSpPr>
        <p:spPr>
          <a:solidFill>
            <a:schemeClr val="accent1">
              <a:lumMod val="40000"/>
              <a:lumOff val="60000"/>
            </a:schemeClr>
          </a:solidFill>
        </p:spPr>
        <p:txBody>
          <a:bodyPr/>
          <a:lstStyle/>
          <a:p>
            <a:r>
              <a:rPr lang="de-DE" b="1" dirty="0"/>
              <a:t>Gliederung </a:t>
            </a:r>
          </a:p>
        </p:txBody>
      </p:sp>
      <p:sp>
        <p:nvSpPr>
          <p:cNvPr id="3" name="Inhaltsplatzhalter 2">
            <a:extLst>
              <a:ext uri="{FF2B5EF4-FFF2-40B4-BE49-F238E27FC236}">
                <a16:creationId xmlns:a16="http://schemas.microsoft.com/office/drawing/2014/main" xmlns="" id="{09C415CB-CBD6-B805-E40F-D449022EAAEC}"/>
              </a:ext>
            </a:extLst>
          </p:cNvPr>
          <p:cNvSpPr>
            <a:spLocks noGrp="1"/>
          </p:cNvSpPr>
          <p:nvPr>
            <p:ph idx="1"/>
          </p:nvPr>
        </p:nvSpPr>
        <p:spPr/>
        <p:txBody>
          <a:bodyPr/>
          <a:lstStyle/>
          <a:p>
            <a:pPr marL="514350" indent="-514350">
              <a:buAutoNum type="arabicPeriod"/>
            </a:pPr>
            <a:r>
              <a:rPr lang="de-DE" dirty="0"/>
              <a:t>Stundenpläne Erprobungsstufe vs. Oberstufe</a:t>
            </a:r>
          </a:p>
          <a:p>
            <a:pPr marL="514350" indent="-514350">
              <a:buAutoNum type="arabicPeriod"/>
            </a:pPr>
            <a:r>
              <a:rPr lang="de-DE" dirty="0"/>
              <a:t>Profile der Schulen </a:t>
            </a:r>
          </a:p>
          <a:p>
            <a:pPr marL="514350" indent="-514350">
              <a:buAutoNum type="arabicPeriod"/>
            </a:pPr>
            <a:r>
              <a:rPr lang="de-DE" dirty="0"/>
              <a:t>Offener Ganztag</a:t>
            </a:r>
          </a:p>
          <a:p>
            <a:pPr marL="514350" indent="-514350">
              <a:buAutoNum type="arabicPeriod"/>
            </a:pPr>
            <a:r>
              <a:rPr lang="de-DE" dirty="0"/>
              <a:t>System  </a:t>
            </a:r>
          </a:p>
          <a:p>
            <a:pPr marL="514350" indent="-514350">
              <a:buAutoNum type="arabicPeriod"/>
            </a:pPr>
            <a:endParaRPr lang="de-DE" dirty="0"/>
          </a:p>
        </p:txBody>
      </p:sp>
    </p:spTree>
    <p:extLst>
      <p:ext uri="{BB962C8B-B14F-4D97-AF65-F5344CB8AC3E}">
        <p14:creationId xmlns:p14="http://schemas.microsoft.com/office/powerpoint/2010/main" val="2248520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D0268FD-65B5-4856-1FCD-8864523E86A9}"/>
              </a:ext>
            </a:extLst>
          </p:cNvPr>
          <p:cNvSpPr>
            <a:spLocks noGrp="1"/>
          </p:cNvSpPr>
          <p:nvPr>
            <p:ph type="title"/>
          </p:nvPr>
        </p:nvSpPr>
        <p:spPr>
          <a:solidFill>
            <a:schemeClr val="accent1">
              <a:lumMod val="40000"/>
              <a:lumOff val="60000"/>
            </a:schemeClr>
          </a:solidFill>
        </p:spPr>
        <p:txBody>
          <a:bodyPr/>
          <a:lstStyle/>
          <a:p>
            <a:r>
              <a:rPr lang="de-DE" b="1" dirty="0"/>
              <a:t>1. Stundenpläne </a:t>
            </a:r>
            <a:r>
              <a:rPr lang="de-DE" dirty="0"/>
              <a:t/>
            </a:r>
            <a:br>
              <a:rPr lang="de-DE" dirty="0"/>
            </a:br>
            <a:r>
              <a:rPr lang="de-DE" sz="3000" dirty="0">
                <a:sym typeface="Wingdings" pitchFamily="2" charset="2"/>
              </a:rPr>
              <a:t></a:t>
            </a:r>
            <a:r>
              <a:rPr lang="de-DE" dirty="0">
                <a:sym typeface="Wingdings" pitchFamily="2" charset="2"/>
              </a:rPr>
              <a:t> </a:t>
            </a:r>
            <a:r>
              <a:rPr lang="de-DE" sz="3000" dirty="0">
                <a:sym typeface="Wingdings" pitchFamily="2" charset="2"/>
              </a:rPr>
              <a:t>Erprobungsstufe (Klasse 5)</a:t>
            </a:r>
            <a:endParaRPr lang="de-DE" sz="3000" dirty="0"/>
          </a:p>
        </p:txBody>
      </p:sp>
      <p:pic>
        <p:nvPicPr>
          <p:cNvPr id="5" name="Inhaltsplatzhalter 4">
            <a:extLst>
              <a:ext uri="{FF2B5EF4-FFF2-40B4-BE49-F238E27FC236}">
                <a16:creationId xmlns:a16="http://schemas.microsoft.com/office/drawing/2014/main" xmlns="" id="{AC85082D-93A2-C0B9-90A9-F23EA221211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77808" y="1866920"/>
            <a:ext cx="8118321" cy="4625955"/>
          </a:xfrm>
        </p:spPr>
      </p:pic>
      <p:sp>
        <p:nvSpPr>
          <p:cNvPr id="6" name="Textfeld 5">
            <a:extLst>
              <a:ext uri="{FF2B5EF4-FFF2-40B4-BE49-F238E27FC236}">
                <a16:creationId xmlns:a16="http://schemas.microsoft.com/office/drawing/2014/main" xmlns="" id="{8A01521B-2CEF-8CFF-96C0-186ACFAADA77}"/>
              </a:ext>
            </a:extLst>
          </p:cNvPr>
          <p:cNvSpPr txBox="1"/>
          <p:nvPr/>
        </p:nvSpPr>
        <p:spPr>
          <a:xfrm>
            <a:off x="1905196" y="6581001"/>
            <a:ext cx="8863543" cy="276999"/>
          </a:xfrm>
          <a:prstGeom prst="rect">
            <a:avLst/>
          </a:prstGeom>
          <a:noFill/>
        </p:spPr>
        <p:txBody>
          <a:bodyPr wrap="square">
            <a:spAutoFit/>
          </a:bodyPr>
          <a:lstStyle/>
          <a:p>
            <a:r>
              <a:rPr lang="de-DE" sz="1200" dirty="0"/>
              <a:t>Quelle: https://kaiser-</a:t>
            </a:r>
            <a:r>
              <a:rPr lang="de-DE" sz="1200" dirty="0" err="1"/>
              <a:t>karls</a:t>
            </a:r>
            <a:r>
              <a:rPr lang="de-DE" sz="1200" dirty="0"/>
              <a:t>-</a:t>
            </a:r>
            <a:r>
              <a:rPr lang="de-DE" sz="1200" dirty="0" err="1"/>
              <a:t>gymnasium.de</a:t>
            </a:r>
            <a:r>
              <a:rPr lang="de-DE" sz="1200" dirty="0"/>
              <a:t>/</a:t>
            </a:r>
            <a:r>
              <a:rPr lang="de-DE" sz="1200" dirty="0" err="1"/>
              <a:t>service</a:t>
            </a:r>
            <a:r>
              <a:rPr lang="de-DE" sz="1200" dirty="0"/>
              <a:t>/</a:t>
            </a:r>
            <a:r>
              <a:rPr lang="de-DE" sz="1200" dirty="0" err="1"/>
              <a:t>downloads</a:t>
            </a:r>
            <a:r>
              <a:rPr lang="de-DE" sz="1200" dirty="0"/>
              <a:t>/Stundenpl%C3%A4ne/Klassenpl%C3%A4ne-5-9-Schuljahr-2022-2023-1.-HJ/</a:t>
            </a:r>
          </a:p>
        </p:txBody>
      </p:sp>
    </p:spTree>
    <p:extLst>
      <p:ext uri="{BB962C8B-B14F-4D97-AF65-F5344CB8AC3E}">
        <p14:creationId xmlns:p14="http://schemas.microsoft.com/office/powerpoint/2010/main" val="3673824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D0268FD-65B5-4856-1FCD-8864523E86A9}"/>
              </a:ext>
            </a:extLst>
          </p:cNvPr>
          <p:cNvSpPr>
            <a:spLocks noGrp="1"/>
          </p:cNvSpPr>
          <p:nvPr>
            <p:ph type="title"/>
          </p:nvPr>
        </p:nvSpPr>
        <p:spPr>
          <a:xfrm>
            <a:off x="838200" y="365126"/>
            <a:ext cx="10515600" cy="1070136"/>
          </a:xfrm>
          <a:solidFill>
            <a:schemeClr val="accent1">
              <a:lumMod val="40000"/>
              <a:lumOff val="60000"/>
            </a:schemeClr>
          </a:solidFill>
        </p:spPr>
        <p:txBody>
          <a:bodyPr>
            <a:normAutofit fontScale="90000"/>
          </a:bodyPr>
          <a:lstStyle/>
          <a:p>
            <a:r>
              <a:rPr lang="de-DE" b="1" dirty="0"/>
              <a:t>1. Stundenpläne </a:t>
            </a:r>
            <a:r>
              <a:rPr lang="de-DE" dirty="0"/>
              <a:t/>
            </a:r>
            <a:br>
              <a:rPr lang="de-DE" dirty="0"/>
            </a:br>
            <a:r>
              <a:rPr lang="de-DE" sz="3000" dirty="0">
                <a:sym typeface="Wingdings" pitchFamily="2" charset="2"/>
              </a:rPr>
              <a:t></a:t>
            </a:r>
            <a:r>
              <a:rPr lang="de-DE" dirty="0">
                <a:sym typeface="Wingdings" pitchFamily="2" charset="2"/>
              </a:rPr>
              <a:t> </a:t>
            </a:r>
            <a:r>
              <a:rPr lang="de-DE" sz="3000" dirty="0">
                <a:sym typeface="Wingdings" pitchFamily="2" charset="2"/>
              </a:rPr>
              <a:t>Oberstufe (Musterplan)  </a:t>
            </a:r>
            <a:endParaRPr lang="de-DE" sz="3000" dirty="0"/>
          </a:p>
        </p:txBody>
      </p:sp>
      <p:pic>
        <p:nvPicPr>
          <p:cNvPr id="7" name="Inhaltsplatzhalter 6">
            <a:extLst>
              <a:ext uri="{FF2B5EF4-FFF2-40B4-BE49-F238E27FC236}">
                <a16:creationId xmlns:a16="http://schemas.microsoft.com/office/drawing/2014/main" xmlns="" id="{EE94FD54-C99C-1CE7-8DD2-EE4E3A17BD4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68951" y="1435262"/>
            <a:ext cx="7906138" cy="5256420"/>
          </a:xfrm>
        </p:spPr>
      </p:pic>
      <p:sp>
        <p:nvSpPr>
          <p:cNvPr id="3" name="Textfeld 2">
            <a:extLst>
              <a:ext uri="{FF2B5EF4-FFF2-40B4-BE49-F238E27FC236}">
                <a16:creationId xmlns:a16="http://schemas.microsoft.com/office/drawing/2014/main" xmlns="" id="{D28D569E-911F-7D58-2A67-BAAF9FFFD551}"/>
              </a:ext>
            </a:extLst>
          </p:cNvPr>
          <p:cNvSpPr txBox="1"/>
          <p:nvPr/>
        </p:nvSpPr>
        <p:spPr>
          <a:xfrm>
            <a:off x="4301544" y="6601427"/>
            <a:ext cx="3237553" cy="276999"/>
          </a:xfrm>
          <a:prstGeom prst="rect">
            <a:avLst/>
          </a:prstGeom>
          <a:noFill/>
        </p:spPr>
        <p:txBody>
          <a:bodyPr wrap="none" rtlCol="0">
            <a:spAutoFit/>
          </a:bodyPr>
          <a:lstStyle/>
          <a:p>
            <a:r>
              <a:rPr lang="de-DE" sz="1200" dirty="0"/>
              <a:t>Quelle: Musterbeispiel (Kaiser-Karls-Gymnasium)</a:t>
            </a:r>
          </a:p>
        </p:txBody>
      </p:sp>
    </p:spTree>
    <p:extLst>
      <p:ext uri="{BB962C8B-B14F-4D97-AF65-F5344CB8AC3E}">
        <p14:creationId xmlns:p14="http://schemas.microsoft.com/office/powerpoint/2010/main" val="1397815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736BEC0-4AFE-B925-D9CE-943C22F88EFA}"/>
              </a:ext>
            </a:extLst>
          </p:cNvPr>
          <p:cNvSpPr>
            <a:spLocks noGrp="1"/>
          </p:cNvSpPr>
          <p:nvPr>
            <p:ph type="title"/>
          </p:nvPr>
        </p:nvSpPr>
        <p:spPr>
          <a:solidFill>
            <a:schemeClr val="accent6">
              <a:lumMod val="40000"/>
              <a:lumOff val="60000"/>
            </a:schemeClr>
          </a:solidFill>
        </p:spPr>
        <p:txBody>
          <a:bodyPr/>
          <a:lstStyle/>
          <a:p>
            <a:r>
              <a:rPr lang="de-DE" b="1" dirty="0"/>
              <a:t>Tipp </a:t>
            </a:r>
          </a:p>
        </p:txBody>
      </p:sp>
      <p:sp>
        <p:nvSpPr>
          <p:cNvPr id="3" name="Inhaltsplatzhalter 2">
            <a:extLst>
              <a:ext uri="{FF2B5EF4-FFF2-40B4-BE49-F238E27FC236}">
                <a16:creationId xmlns:a16="http://schemas.microsoft.com/office/drawing/2014/main" xmlns="" id="{731C6FF9-BFC1-2693-269B-C7E681C0F612}"/>
              </a:ext>
            </a:extLst>
          </p:cNvPr>
          <p:cNvSpPr>
            <a:spLocks noGrp="1"/>
          </p:cNvSpPr>
          <p:nvPr>
            <p:ph idx="1"/>
          </p:nvPr>
        </p:nvSpPr>
        <p:spPr/>
        <p:txBody>
          <a:bodyPr/>
          <a:lstStyle/>
          <a:p>
            <a:r>
              <a:rPr lang="de-DE" dirty="0"/>
              <a:t>Achten Sie auf die Konzepte/Strukturen der Schulen </a:t>
            </a:r>
            <a:r>
              <a:rPr lang="de-DE" sz="2000" dirty="0"/>
              <a:t>(z.B. Stundenraster/Unterrichtszeiten) </a:t>
            </a:r>
            <a:r>
              <a:rPr lang="de-DE" dirty="0"/>
              <a:t>– Was spricht Ihr Kind an? Welche Vor- und Nachteile bieten die jeweiligen Konzepte?  </a:t>
            </a:r>
          </a:p>
          <a:p>
            <a:endParaRPr lang="de-DE" dirty="0"/>
          </a:p>
          <a:p>
            <a:pPr>
              <a:buFont typeface="Wingdings" pitchFamily="2" charset="2"/>
              <a:buChar char="à"/>
            </a:pPr>
            <a:r>
              <a:rPr lang="de-DE" dirty="0">
                <a:sym typeface="Wingdings" pitchFamily="2" charset="2"/>
              </a:rPr>
              <a:t>Doppelstundenprinzip? </a:t>
            </a:r>
          </a:p>
          <a:p>
            <a:pPr>
              <a:buFont typeface="Wingdings" pitchFamily="2" charset="2"/>
              <a:buChar char="à"/>
            </a:pPr>
            <a:r>
              <a:rPr lang="de-DE" dirty="0">
                <a:sym typeface="Wingdings" pitchFamily="2" charset="2"/>
              </a:rPr>
              <a:t>Lehrerraumprinzip? </a:t>
            </a:r>
          </a:p>
          <a:p>
            <a:pPr>
              <a:buFont typeface="Wingdings" pitchFamily="2" charset="2"/>
              <a:buChar char="à"/>
            </a:pPr>
            <a:r>
              <a:rPr lang="de-DE" dirty="0">
                <a:sym typeface="Wingdings" pitchFamily="2" charset="2"/>
              </a:rPr>
              <a:t>60 Minuten-Stunden? </a:t>
            </a:r>
          </a:p>
          <a:p>
            <a:pPr marL="0" indent="0">
              <a:buNone/>
            </a:pPr>
            <a:endParaRPr lang="de-DE" dirty="0"/>
          </a:p>
        </p:txBody>
      </p:sp>
    </p:spTree>
    <p:extLst>
      <p:ext uri="{BB962C8B-B14F-4D97-AF65-F5344CB8AC3E}">
        <p14:creationId xmlns:p14="http://schemas.microsoft.com/office/powerpoint/2010/main" val="3232449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F35CEB5-69E3-E57B-27C9-C74B3B9EEE65}"/>
              </a:ext>
            </a:extLst>
          </p:cNvPr>
          <p:cNvSpPr>
            <a:spLocks noGrp="1"/>
          </p:cNvSpPr>
          <p:nvPr>
            <p:ph type="title"/>
          </p:nvPr>
        </p:nvSpPr>
        <p:spPr>
          <a:xfrm>
            <a:off x="838200" y="146184"/>
            <a:ext cx="10515600" cy="746045"/>
          </a:xfrm>
          <a:solidFill>
            <a:schemeClr val="accent1">
              <a:lumMod val="40000"/>
              <a:lumOff val="60000"/>
            </a:schemeClr>
          </a:solidFill>
        </p:spPr>
        <p:txBody>
          <a:bodyPr/>
          <a:lstStyle/>
          <a:p>
            <a:r>
              <a:rPr lang="de-DE" b="1" dirty="0"/>
              <a:t>2. Profile der Gymnasien </a:t>
            </a:r>
          </a:p>
        </p:txBody>
      </p:sp>
      <p:sp>
        <p:nvSpPr>
          <p:cNvPr id="3" name="Inhaltsplatzhalter 2">
            <a:extLst>
              <a:ext uri="{FF2B5EF4-FFF2-40B4-BE49-F238E27FC236}">
                <a16:creationId xmlns:a16="http://schemas.microsoft.com/office/drawing/2014/main" xmlns="" id="{2A818DED-25B6-7A2C-F737-E3B517DF6860}"/>
              </a:ext>
            </a:extLst>
          </p:cNvPr>
          <p:cNvSpPr>
            <a:spLocks noGrp="1"/>
          </p:cNvSpPr>
          <p:nvPr>
            <p:ph idx="1"/>
          </p:nvPr>
        </p:nvSpPr>
        <p:spPr>
          <a:xfrm>
            <a:off x="838200" y="1018594"/>
            <a:ext cx="10515600" cy="4351338"/>
          </a:xfrm>
        </p:spPr>
        <p:txBody>
          <a:bodyPr/>
          <a:lstStyle/>
          <a:p>
            <a:r>
              <a:rPr lang="de-DE" sz="2000" dirty="0"/>
              <a:t>Jedes Gymnasium bietet unterschiedliche Profile bzw. Angebote an (Sprachenlernen, kulturelles Lernen, MINT…) </a:t>
            </a:r>
          </a:p>
          <a:p>
            <a:pPr>
              <a:buFont typeface="Wingdings" pitchFamily="2" charset="2"/>
              <a:buChar char="à"/>
            </a:pPr>
            <a:r>
              <a:rPr lang="de-DE" sz="2000" dirty="0">
                <a:sym typeface="Wingdings" pitchFamily="2" charset="2"/>
              </a:rPr>
              <a:t>Beispielsweise gibt es Gymnasien, die einen bilingualen Bildungszweig anbieten (Beispiel: St. Leonard und Rhein-Maas-Gymnasium –&gt; </a:t>
            </a:r>
            <a:r>
              <a:rPr lang="de-DE" sz="2000" i="1" dirty="0">
                <a:sym typeface="Wingdings" pitchFamily="2" charset="2"/>
              </a:rPr>
              <a:t>Französisch</a:t>
            </a:r>
            <a:r>
              <a:rPr lang="de-DE" sz="2000" dirty="0">
                <a:sym typeface="Wingdings" pitchFamily="2" charset="2"/>
              </a:rPr>
              <a:t>; Couven und Kaiser-Karls-Gymnasium -&gt; </a:t>
            </a:r>
            <a:r>
              <a:rPr lang="de-DE" sz="2000" i="1" dirty="0">
                <a:sym typeface="Wingdings" pitchFamily="2" charset="2"/>
              </a:rPr>
              <a:t>Englisch)</a:t>
            </a:r>
          </a:p>
          <a:p>
            <a:pPr marL="0" indent="0">
              <a:buNone/>
            </a:pPr>
            <a:endParaRPr lang="de-DE" dirty="0">
              <a:sym typeface="Wingdings" pitchFamily="2" charset="2"/>
            </a:endParaRPr>
          </a:p>
          <a:p>
            <a:pPr marL="0" indent="0">
              <a:buNone/>
            </a:pPr>
            <a:endParaRPr lang="de-DE" dirty="0"/>
          </a:p>
        </p:txBody>
      </p:sp>
      <p:sp>
        <p:nvSpPr>
          <p:cNvPr id="4" name="Textfeld 3">
            <a:extLst>
              <a:ext uri="{FF2B5EF4-FFF2-40B4-BE49-F238E27FC236}">
                <a16:creationId xmlns:a16="http://schemas.microsoft.com/office/drawing/2014/main" xmlns="" id="{E9AFDFE7-2F49-FA07-7E46-21433F54F05E}"/>
              </a:ext>
            </a:extLst>
          </p:cNvPr>
          <p:cNvSpPr txBox="1"/>
          <p:nvPr/>
        </p:nvSpPr>
        <p:spPr>
          <a:xfrm>
            <a:off x="3296496" y="6611779"/>
            <a:ext cx="8191458" cy="246221"/>
          </a:xfrm>
          <a:prstGeom prst="rect">
            <a:avLst/>
          </a:prstGeom>
          <a:noFill/>
        </p:spPr>
        <p:txBody>
          <a:bodyPr wrap="square" rtlCol="0">
            <a:spAutoFit/>
          </a:bodyPr>
          <a:lstStyle/>
          <a:p>
            <a:r>
              <a:rPr lang="de-DE" sz="1000" dirty="0"/>
              <a:t>Quelle: https://kaiser-</a:t>
            </a:r>
            <a:r>
              <a:rPr lang="de-DE" sz="1000" dirty="0" err="1"/>
              <a:t>karls</a:t>
            </a:r>
            <a:r>
              <a:rPr lang="de-DE" sz="1000" dirty="0"/>
              <a:t>-</a:t>
            </a:r>
            <a:r>
              <a:rPr lang="de-DE" sz="1000" dirty="0" err="1"/>
              <a:t>gymnasium.de</a:t>
            </a:r>
            <a:r>
              <a:rPr lang="de-DE" sz="1000" dirty="0"/>
              <a:t>/</a:t>
            </a:r>
            <a:r>
              <a:rPr lang="de-DE" sz="1000" dirty="0" err="1"/>
              <a:t>konzepte</a:t>
            </a:r>
            <a:r>
              <a:rPr lang="de-DE" sz="1000" dirty="0"/>
              <a:t>-am-</a:t>
            </a:r>
            <a:r>
              <a:rPr lang="de-DE" sz="1000" dirty="0" err="1"/>
              <a:t>kkg</a:t>
            </a:r>
            <a:r>
              <a:rPr lang="de-DE" sz="1000" dirty="0"/>
              <a:t>/</a:t>
            </a:r>
            <a:r>
              <a:rPr lang="de-DE" sz="1000" dirty="0" err="1"/>
              <a:t>fremdsprachen</a:t>
            </a:r>
            <a:r>
              <a:rPr lang="de-DE" sz="1000" dirty="0"/>
              <a:t>/1200-bilingualer-bildungszweig-englisch-ab-jg-5</a:t>
            </a:r>
          </a:p>
        </p:txBody>
      </p:sp>
      <p:pic>
        <p:nvPicPr>
          <p:cNvPr id="7" name="Grafik 6">
            <a:extLst>
              <a:ext uri="{FF2B5EF4-FFF2-40B4-BE49-F238E27FC236}">
                <a16:creationId xmlns:a16="http://schemas.microsoft.com/office/drawing/2014/main" xmlns="" id="{37D9CEE8-1AF0-B7FF-ACA5-6EDF256C9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9752" y="2534528"/>
            <a:ext cx="7046980" cy="4077251"/>
          </a:xfrm>
          <a:prstGeom prst="rect">
            <a:avLst/>
          </a:prstGeom>
        </p:spPr>
      </p:pic>
      <p:sp>
        <p:nvSpPr>
          <p:cNvPr id="8" name="Textfeld 7">
            <a:extLst>
              <a:ext uri="{FF2B5EF4-FFF2-40B4-BE49-F238E27FC236}">
                <a16:creationId xmlns:a16="http://schemas.microsoft.com/office/drawing/2014/main" xmlns="" id="{5E524CBD-D427-5C72-477F-FCF49BDDEF47}"/>
              </a:ext>
            </a:extLst>
          </p:cNvPr>
          <p:cNvSpPr txBox="1"/>
          <p:nvPr/>
        </p:nvSpPr>
        <p:spPr>
          <a:xfrm>
            <a:off x="469298" y="3838784"/>
            <a:ext cx="1416676" cy="369332"/>
          </a:xfrm>
          <a:prstGeom prst="rect">
            <a:avLst/>
          </a:prstGeom>
          <a:noFill/>
        </p:spPr>
        <p:txBody>
          <a:bodyPr wrap="square" rtlCol="0">
            <a:spAutoFit/>
          </a:bodyPr>
          <a:lstStyle/>
          <a:p>
            <a:r>
              <a:rPr lang="de-DE" b="1" dirty="0"/>
              <a:t>Ein Beispiel: </a:t>
            </a:r>
          </a:p>
        </p:txBody>
      </p:sp>
      <mc:AlternateContent xmlns:mc="http://schemas.openxmlformats.org/markup-compatibility/2006" xmlns:p14="http://schemas.microsoft.com/office/powerpoint/2010/main">
        <mc:Choice Requires="p14">
          <p:contentPart p14:bwMode="auto" r:id="rId3">
            <p14:nvContentPartPr>
              <p14:cNvPr id="10" name="Freihand 9">
                <a:extLst>
                  <a:ext uri="{FF2B5EF4-FFF2-40B4-BE49-F238E27FC236}">
                    <a16:creationId xmlns:a16="http://schemas.microsoft.com/office/drawing/2014/main" xmlns="" id="{D175B6D5-8FC6-EFD0-ADA4-3CB091BF76BF}"/>
                  </a:ext>
                </a:extLst>
              </p14:cNvPr>
              <p14:cNvContentPartPr/>
              <p14:nvPr/>
            </p14:nvContentPartPr>
            <p14:xfrm>
              <a:off x="1988300" y="2719516"/>
              <a:ext cx="676800" cy="2977200"/>
            </p14:xfrm>
          </p:contentPart>
        </mc:Choice>
        <mc:Fallback xmlns="">
          <p:pic>
            <p:nvPicPr>
              <p:cNvPr id="10" name="Freihand 9">
                <a:extLst>
                  <a:ext uri="{FF2B5EF4-FFF2-40B4-BE49-F238E27FC236}">
                    <a16:creationId xmlns:a16="http://schemas.microsoft.com/office/drawing/2014/main" id="{D175B6D5-8FC6-EFD0-ADA4-3CB091BF76BF}"/>
                  </a:ext>
                </a:extLst>
              </p:cNvPr>
              <p:cNvPicPr/>
              <p:nvPr/>
            </p:nvPicPr>
            <p:blipFill>
              <a:blip r:embed="rId4"/>
              <a:stretch>
                <a:fillRect/>
              </a:stretch>
            </p:blipFill>
            <p:spPr>
              <a:xfrm>
                <a:off x="1952300" y="2683516"/>
                <a:ext cx="748440" cy="3048840"/>
              </a:xfrm>
              <a:prstGeom prst="rect">
                <a:avLst/>
              </a:prstGeom>
            </p:spPr>
          </p:pic>
        </mc:Fallback>
      </mc:AlternateContent>
    </p:spTree>
    <p:extLst>
      <p:ext uri="{BB962C8B-B14F-4D97-AF65-F5344CB8AC3E}">
        <p14:creationId xmlns:p14="http://schemas.microsoft.com/office/powerpoint/2010/main" val="3331384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3C9C309-5382-51E4-D12D-2D89D56DD188}"/>
              </a:ext>
            </a:extLst>
          </p:cNvPr>
          <p:cNvSpPr>
            <a:spLocks noGrp="1"/>
          </p:cNvSpPr>
          <p:nvPr>
            <p:ph type="title"/>
          </p:nvPr>
        </p:nvSpPr>
        <p:spPr>
          <a:solidFill>
            <a:schemeClr val="accent1">
              <a:lumMod val="40000"/>
              <a:lumOff val="60000"/>
            </a:schemeClr>
          </a:solidFill>
        </p:spPr>
        <p:txBody>
          <a:bodyPr/>
          <a:lstStyle/>
          <a:p>
            <a:r>
              <a:rPr lang="de-DE" b="1" i="1" dirty="0"/>
              <a:t>Sprachen</a:t>
            </a:r>
          </a:p>
        </p:txBody>
      </p:sp>
      <p:sp>
        <p:nvSpPr>
          <p:cNvPr id="3" name="Inhaltsplatzhalter 2">
            <a:extLst>
              <a:ext uri="{FF2B5EF4-FFF2-40B4-BE49-F238E27FC236}">
                <a16:creationId xmlns:a16="http://schemas.microsoft.com/office/drawing/2014/main" xmlns="" id="{F9766854-7791-137C-C514-02691A7EDBFF}"/>
              </a:ext>
            </a:extLst>
          </p:cNvPr>
          <p:cNvSpPr>
            <a:spLocks noGrp="1"/>
          </p:cNvSpPr>
          <p:nvPr>
            <p:ph idx="1"/>
          </p:nvPr>
        </p:nvSpPr>
        <p:spPr/>
        <p:txBody>
          <a:bodyPr/>
          <a:lstStyle/>
          <a:p>
            <a:r>
              <a:rPr lang="de-DE" dirty="0"/>
              <a:t>An den Gymnasien kommt eine zweite Fremdsprache </a:t>
            </a:r>
            <a:r>
              <a:rPr lang="de-DE" u="sng" dirty="0"/>
              <a:t>verpflichtend </a:t>
            </a:r>
            <a:r>
              <a:rPr lang="de-DE" dirty="0"/>
              <a:t>hinzu. Außerdem gibt es weitere freiwillige Wahlmöglichkeiten.</a:t>
            </a:r>
          </a:p>
          <a:p>
            <a:pPr marL="0" indent="0">
              <a:buNone/>
            </a:pPr>
            <a:r>
              <a:rPr lang="de-DE" b="1" u="sng" dirty="0"/>
              <a:t>Beispiel: </a:t>
            </a:r>
          </a:p>
        </p:txBody>
      </p:sp>
      <p:pic>
        <p:nvPicPr>
          <p:cNvPr id="6" name="Grafik 5">
            <a:extLst>
              <a:ext uri="{FF2B5EF4-FFF2-40B4-BE49-F238E27FC236}">
                <a16:creationId xmlns:a16="http://schemas.microsoft.com/office/drawing/2014/main" xmlns="" id="{2EF4C067-081D-35BC-434D-53C85692A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7836" y="3455043"/>
            <a:ext cx="7772400" cy="3022600"/>
          </a:xfrm>
          <a:prstGeom prst="rect">
            <a:avLst/>
          </a:prstGeom>
        </p:spPr>
      </p:pic>
      <p:sp>
        <p:nvSpPr>
          <p:cNvPr id="7" name="Textfeld 6">
            <a:extLst>
              <a:ext uri="{FF2B5EF4-FFF2-40B4-BE49-F238E27FC236}">
                <a16:creationId xmlns:a16="http://schemas.microsoft.com/office/drawing/2014/main" xmlns="" id="{ACA867D0-7BBC-731D-E86B-2A527CDA46E4}"/>
              </a:ext>
            </a:extLst>
          </p:cNvPr>
          <p:cNvSpPr txBox="1"/>
          <p:nvPr/>
        </p:nvSpPr>
        <p:spPr>
          <a:xfrm>
            <a:off x="9535610" y="4562338"/>
            <a:ext cx="2511242" cy="1200329"/>
          </a:xfrm>
          <a:prstGeom prst="rect">
            <a:avLst/>
          </a:prstGeom>
          <a:noFill/>
        </p:spPr>
        <p:txBody>
          <a:bodyPr wrap="square" rtlCol="0">
            <a:spAutoFit/>
          </a:bodyPr>
          <a:lstStyle/>
          <a:p>
            <a:r>
              <a:rPr lang="de-DE" dirty="0"/>
              <a:t>Sprachliche Alternative zu einem Kurs Naturwissenschaften oder Kunst/Architektur</a:t>
            </a:r>
          </a:p>
        </p:txBody>
      </p:sp>
      <p:grpSp>
        <p:nvGrpSpPr>
          <p:cNvPr id="10" name="Gruppieren 9">
            <a:extLst>
              <a:ext uri="{FF2B5EF4-FFF2-40B4-BE49-F238E27FC236}">
                <a16:creationId xmlns:a16="http://schemas.microsoft.com/office/drawing/2014/main" xmlns="" id="{533888FD-DE35-CE2B-7D7B-842789CAEE4B}"/>
              </a:ext>
            </a:extLst>
          </p:cNvPr>
          <p:cNvGrpSpPr/>
          <p:nvPr/>
        </p:nvGrpSpPr>
        <p:grpSpPr>
          <a:xfrm>
            <a:off x="8147607" y="4807622"/>
            <a:ext cx="1302120" cy="456840"/>
            <a:chOff x="8147607" y="4807622"/>
            <a:chExt cx="1302120" cy="456840"/>
          </a:xfrm>
        </p:grpSpPr>
        <mc:AlternateContent xmlns:mc="http://schemas.openxmlformats.org/markup-compatibility/2006" xmlns:p14="http://schemas.microsoft.com/office/powerpoint/2010/main">
          <mc:Choice Requires="p14">
            <p:contentPart p14:bwMode="auto" r:id="rId4">
              <p14:nvContentPartPr>
                <p14:cNvPr id="8" name="Freihand 7">
                  <a:extLst>
                    <a:ext uri="{FF2B5EF4-FFF2-40B4-BE49-F238E27FC236}">
                      <a16:creationId xmlns:a16="http://schemas.microsoft.com/office/drawing/2014/main" xmlns="" id="{E6BBDEB8-5596-CFB6-1304-1CB69E531EE9}"/>
                    </a:ext>
                  </a:extLst>
                </p14:cNvPr>
                <p14:cNvContentPartPr/>
                <p14:nvPr/>
              </p14:nvContentPartPr>
              <p14:xfrm>
                <a:off x="8147607" y="4945862"/>
                <a:ext cx="1177560" cy="318600"/>
              </p14:xfrm>
            </p:contentPart>
          </mc:Choice>
          <mc:Fallback xmlns="">
            <p:pic>
              <p:nvPicPr>
                <p:cNvPr id="8" name="Freihand 7">
                  <a:extLst>
                    <a:ext uri="{FF2B5EF4-FFF2-40B4-BE49-F238E27FC236}">
                      <a16:creationId xmlns:a16="http://schemas.microsoft.com/office/drawing/2014/main" id="{E6BBDEB8-5596-CFB6-1304-1CB69E531EE9}"/>
                    </a:ext>
                  </a:extLst>
                </p:cNvPr>
                <p:cNvPicPr/>
                <p:nvPr/>
              </p:nvPicPr>
              <p:blipFill>
                <a:blip r:embed="rId5"/>
                <a:stretch>
                  <a:fillRect/>
                </a:stretch>
              </p:blipFill>
              <p:spPr>
                <a:xfrm>
                  <a:off x="8111967" y="4909862"/>
                  <a:ext cx="124920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Freihand 8">
                  <a:extLst>
                    <a:ext uri="{FF2B5EF4-FFF2-40B4-BE49-F238E27FC236}">
                      <a16:creationId xmlns:a16="http://schemas.microsoft.com/office/drawing/2014/main" xmlns="" id="{28083281-94C0-5379-0EA2-0C966CBD4ED1}"/>
                    </a:ext>
                  </a:extLst>
                </p14:cNvPr>
                <p14:cNvContentPartPr/>
                <p14:nvPr/>
              </p14:nvContentPartPr>
              <p14:xfrm>
                <a:off x="9269367" y="4807622"/>
                <a:ext cx="180360" cy="260640"/>
              </p14:xfrm>
            </p:contentPart>
          </mc:Choice>
          <mc:Fallback xmlns="">
            <p:pic>
              <p:nvPicPr>
                <p:cNvPr id="9" name="Freihand 8">
                  <a:extLst>
                    <a:ext uri="{FF2B5EF4-FFF2-40B4-BE49-F238E27FC236}">
                      <a16:creationId xmlns:a16="http://schemas.microsoft.com/office/drawing/2014/main" id="{28083281-94C0-5379-0EA2-0C966CBD4ED1}"/>
                    </a:ext>
                  </a:extLst>
                </p:cNvPr>
                <p:cNvPicPr/>
                <p:nvPr/>
              </p:nvPicPr>
              <p:blipFill>
                <a:blip r:embed="rId7"/>
                <a:stretch>
                  <a:fillRect/>
                </a:stretch>
              </p:blipFill>
              <p:spPr>
                <a:xfrm>
                  <a:off x="9233367" y="4771982"/>
                  <a:ext cx="252000" cy="332280"/>
                </a:xfrm>
                <a:prstGeom prst="rect">
                  <a:avLst/>
                </a:prstGeom>
              </p:spPr>
            </p:pic>
          </mc:Fallback>
        </mc:AlternateContent>
      </p:grpSp>
      <p:sp>
        <p:nvSpPr>
          <p:cNvPr id="11" name="Textfeld 10">
            <a:extLst>
              <a:ext uri="{FF2B5EF4-FFF2-40B4-BE49-F238E27FC236}">
                <a16:creationId xmlns:a16="http://schemas.microsoft.com/office/drawing/2014/main" xmlns="" id="{BBBC1A0A-B6AC-144E-B4F5-296E728116D4}"/>
              </a:ext>
            </a:extLst>
          </p:cNvPr>
          <p:cNvSpPr txBox="1"/>
          <p:nvPr/>
        </p:nvSpPr>
        <p:spPr>
          <a:xfrm>
            <a:off x="311552" y="5853797"/>
            <a:ext cx="2453833" cy="646331"/>
          </a:xfrm>
          <a:prstGeom prst="rect">
            <a:avLst/>
          </a:prstGeom>
          <a:noFill/>
        </p:spPr>
        <p:txBody>
          <a:bodyPr wrap="square" rtlCol="0">
            <a:spAutoFit/>
          </a:bodyPr>
          <a:lstStyle/>
          <a:p>
            <a:r>
              <a:rPr lang="de-DE" dirty="0"/>
              <a:t>Wahlabhängig, </a:t>
            </a:r>
          </a:p>
          <a:p>
            <a:r>
              <a:rPr lang="de-DE" dirty="0"/>
              <a:t>nicht verpflichtend </a:t>
            </a:r>
          </a:p>
        </p:txBody>
      </p:sp>
      <p:grpSp>
        <p:nvGrpSpPr>
          <p:cNvPr id="14" name="Gruppieren 13">
            <a:extLst>
              <a:ext uri="{FF2B5EF4-FFF2-40B4-BE49-F238E27FC236}">
                <a16:creationId xmlns:a16="http://schemas.microsoft.com/office/drawing/2014/main" xmlns="" id="{0AB72941-4568-522B-B444-EF556A947B8D}"/>
              </a:ext>
            </a:extLst>
          </p:cNvPr>
          <p:cNvGrpSpPr/>
          <p:nvPr/>
        </p:nvGrpSpPr>
        <p:grpSpPr>
          <a:xfrm>
            <a:off x="1276647" y="5585582"/>
            <a:ext cx="934200" cy="207720"/>
            <a:chOff x="1276647" y="5585582"/>
            <a:chExt cx="934200" cy="207720"/>
          </a:xfrm>
        </p:grpSpPr>
        <mc:AlternateContent xmlns:mc="http://schemas.openxmlformats.org/markup-compatibility/2006" xmlns:p14="http://schemas.microsoft.com/office/powerpoint/2010/main">
          <mc:Choice Requires="p14">
            <p:contentPart p14:bwMode="auto" r:id="rId8">
              <p14:nvContentPartPr>
                <p14:cNvPr id="12" name="Freihand 11">
                  <a:extLst>
                    <a:ext uri="{FF2B5EF4-FFF2-40B4-BE49-F238E27FC236}">
                      <a16:creationId xmlns:a16="http://schemas.microsoft.com/office/drawing/2014/main" xmlns="" id="{BBE5A247-88DE-17EA-F93F-C170F93257B5}"/>
                    </a:ext>
                  </a:extLst>
                </p14:cNvPr>
                <p14:cNvContentPartPr/>
                <p14:nvPr/>
              </p14:nvContentPartPr>
              <p14:xfrm>
                <a:off x="1377087" y="5585582"/>
                <a:ext cx="833760" cy="183240"/>
              </p14:xfrm>
            </p:contentPart>
          </mc:Choice>
          <mc:Fallback xmlns="">
            <p:pic>
              <p:nvPicPr>
                <p:cNvPr id="12" name="Freihand 11">
                  <a:extLst>
                    <a:ext uri="{FF2B5EF4-FFF2-40B4-BE49-F238E27FC236}">
                      <a16:creationId xmlns:a16="http://schemas.microsoft.com/office/drawing/2014/main" id="{BBE5A247-88DE-17EA-F93F-C170F93257B5}"/>
                    </a:ext>
                  </a:extLst>
                </p:cNvPr>
                <p:cNvPicPr/>
                <p:nvPr/>
              </p:nvPicPr>
              <p:blipFill>
                <a:blip r:embed="rId9"/>
                <a:stretch>
                  <a:fillRect/>
                </a:stretch>
              </p:blipFill>
              <p:spPr>
                <a:xfrm>
                  <a:off x="1341447" y="5549582"/>
                  <a:ext cx="9054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Freihand 12">
                  <a:extLst>
                    <a:ext uri="{FF2B5EF4-FFF2-40B4-BE49-F238E27FC236}">
                      <a16:creationId xmlns:a16="http://schemas.microsoft.com/office/drawing/2014/main" xmlns="" id="{1765D97C-2026-5598-C588-5826E0977A5A}"/>
                    </a:ext>
                  </a:extLst>
                </p14:cNvPr>
                <p14:cNvContentPartPr/>
                <p14:nvPr/>
              </p14:nvContentPartPr>
              <p14:xfrm>
                <a:off x="1276647" y="5652182"/>
                <a:ext cx="270000" cy="141120"/>
              </p14:xfrm>
            </p:contentPart>
          </mc:Choice>
          <mc:Fallback xmlns="">
            <p:pic>
              <p:nvPicPr>
                <p:cNvPr id="13" name="Freihand 12">
                  <a:extLst>
                    <a:ext uri="{FF2B5EF4-FFF2-40B4-BE49-F238E27FC236}">
                      <a16:creationId xmlns:a16="http://schemas.microsoft.com/office/drawing/2014/main" id="{1765D97C-2026-5598-C588-5826E0977A5A}"/>
                    </a:ext>
                  </a:extLst>
                </p:cNvPr>
                <p:cNvPicPr/>
                <p:nvPr/>
              </p:nvPicPr>
              <p:blipFill>
                <a:blip r:embed="rId11"/>
                <a:stretch>
                  <a:fillRect/>
                </a:stretch>
              </p:blipFill>
              <p:spPr>
                <a:xfrm>
                  <a:off x="1240647" y="5616542"/>
                  <a:ext cx="341640" cy="212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5" name="Freihand 14">
                <a:extLst>
                  <a:ext uri="{FF2B5EF4-FFF2-40B4-BE49-F238E27FC236}">
                    <a16:creationId xmlns:a16="http://schemas.microsoft.com/office/drawing/2014/main" xmlns="" id="{5168ABA0-5FC0-66BF-4284-4AF0221504D0}"/>
                  </a:ext>
                </a:extLst>
              </p14:cNvPr>
              <p14:cNvContentPartPr/>
              <p14:nvPr/>
            </p14:nvContentPartPr>
            <p14:xfrm>
              <a:off x="4050807" y="4113542"/>
              <a:ext cx="2661120" cy="167400"/>
            </p14:xfrm>
          </p:contentPart>
        </mc:Choice>
        <mc:Fallback xmlns="">
          <p:pic>
            <p:nvPicPr>
              <p:cNvPr id="15" name="Freihand 14">
                <a:extLst>
                  <a:ext uri="{FF2B5EF4-FFF2-40B4-BE49-F238E27FC236}">
                    <a16:creationId xmlns:a16="http://schemas.microsoft.com/office/drawing/2014/main" id="{5168ABA0-5FC0-66BF-4284-4AF0221504D0}"/>
                  </a:ext>
                </a:extLst>
              </p:cNvPr>
              <p:cNvPicPr/>
              <p:nvPr/>
            </p:nvPicPr>
            <p:blipFill>
              <a:blip r:embed="rId13"/>
              <a:stretch>
                <a:fillRect/>
              </a:stretch>
            </p:blipFill>
            <p:spPr>
              <a:xfrm>
                <a:off x="3987807" y="4050902"/>
                <a:ext cx="2786760" cy="293040"/>
              </a:xfrm>
              <a:prstGeom prst="rect">
                <a:avLst/>
              </a:prstGeom>
            </p:spPr>
          </p:pic>
        </mc:Fallback>
      </mc:AlternateContent>
      <p:sp>
        <p:nvSpPr>
          <p:cNvPr id="16" name="Textfeld 15">
            <a:extLst>
              <a:ext uri="{FF2B5EF4-FFF2-40B4-BE49-F238E27FC236}">
                <a16:creationId xmlns:a16="http://schemas.microsoft.com/office/drawing/2014/main" xmlns="" id="{EBA775B0-02DC-D762-104C-716EEC38CA22}"/>
              </a:ext>
            </a:extLst>
          </p:cNvPr>
          <p:cNvSpPr txBox="1"/>
          <p:nvPr/>
        </p:nvSpPr>
        <p:spPr>
          <a:xfrm>
            <a:off x="2620648" y="6518395"/>
            <a:ext cx="6648719" cy="276999"/>
          </a:xfrm>
          <a:prstGeom prst="rect">
            <a:avLst/>
          </a:prstGeom>
          <a:noFill/>
        </p:spPr>
        <p:txBody>
          <a:bodyPr wrap="square">
            <a:spAutoFit/>
          </a:bodyPr>
          <a:lstStyle/>
          <a:p>
            <a:r>
              <a:rPr lang="de-DE" sz="1200" dirty="0"/>
              <a:t>Quelle: https://kaiser-</a:t>
            </a:r>
            <a:r>
              <a:rPr lang="de-DE" sz="1200" dirty="0" err="1"/>
              <a:t>karls</a:t>
            </a:r>
            <a:r>
              <a:rPr lang="de-DE" sz="1200" dirty="0"/>
              <a:t>-</a:t>
            </a:r>
            <a:r>
              <a:rPr lang="de-DE" sz="1200" dirty="0" err="1"/>
              <a:t>gymnasium.de</a:t>
            </a:r>
            <a:r>
              <a:rPr lang="de-DE" sz="1200" dirty="0"/>
              <a:t>/</a:t>
            </a:r>
            <a:r>
              <a:rPr lang="de-DE" sz="1200" dirty="0" err="1"/>
              <a:t>konzepte</a:t>
            </a:r>
            <a:r>
              <a:rPr lang="de-DE" sz="1200" dirty="0"/>
              <a:t>-am-</a:t>
            </a:r>
            <a:r>
              <a:rPr lang="de-DE" sz="1200" dirty="0" err="1"/>
              <a:t>kkg</a:t>
            </a:r>
            <a:r>
              <a:rPr lang="de-DE" sz="1200" dirty="0"/>
              <a:t>/</a:t>
            </a:r>
            <a:r>
              <a:rPr lang="de-DE" sz="1200" dirty="0" err="1"/>
              <a:t>fremdsprachen</a:t>
            </a:r>
            <a:r>
              <a:rPr lang="de-DE" sz="1200" dirty="0"/>
              <a:t>/71-sprachenfolge-am-kkg</a:t>
            </a:r>
          </a:p>
        </p:txBody>
      </p:sp>
      <p:sp>
        <p:nvSpPr>
          <p:cNvPr id="18" name="Rechteck 17">
            <a:extLst>
              <a:ext uri="{FF2B5EF4-FFF2-40B4-BE49-F238E27FC236}">
                <a16:creationId xmlns:a16="http://schemas.microsoft.com/office/drawing/2014/main" xmlns="" id="{164081AD-324E-C1C7-CDBD-492AC0822D70}"/>
              </a:ext>
            </a:extLst>
          </p:cNvPr>
          <p:cNvSpPr/>
          <p:nvPr/>
        </p:nvSpPr>
        <p:spPr>
          <a:xfrm>
            <a:off x="2120695" y="4935369"/>
            <a:ext cx="1833547" cy="4542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latin typeface="Arial" panose="020B0604020202020204" pitchFamily="34" charset="0"/>
                <a:cs typeface="Arial" panose="020B0604020202020204" pitchFamily="34" charset="0"/>
              </a:rPr>
              <a:t>Jg. 9 </a:t>
            </a:r>
            <a:r>
              <a:rPr lang="de-DE" sz="1500" dirty="0">
                <a:solidFill>
                  <a:schemeClr val="tx1"/>
                </a:solidFill>
                <a:latin typeface="Arial" panose="020B0604020202020204" pitchFamily="34" charset="0"/>
                <a:cs typeface="Arial" panose="020B0604020202020204" pitchFamily="34" charset="0"/>
              </a:rPr>
              <a:t>(Wahl WP II)</a:t>
            </a:r>
          </a:p>
        </p:txBody>
      </p:sp>
    </p:spTree>
    <p:extLst>
      <p:ext uri="{BB962C8B-B14F-4D97-AF65-F5344CB8AC3E}">
        <p14:creationId xmlns:p14="http://schemas.microsoft.com/office/powerpoint/2010/main" val="3740851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A7728BA-3327-262C-3C4F-5E8B249D213F}"/>
              </a:ext>
            </a:extLst>
          </p:cNvPr>
          <p:cNvSpPr>
            <a:spLocks noGrp="1"/>
          </p:cNvSpPr>
          <p:nvPr>
            <p:ph type="title"/>
          </p:nvPr>
        </p:nvSpPr>
        <p:spPr>
          <a:solidFill>
            <a:schemeClr val="accent6">
              <a:lumMod val="40000"/>
              <a:lumOff val="60000"/>
            </a:schemeClr>
          </a:solidFill>
        </p:spPr>
        <p:txBody>
          <a:bodyPr/>
          <a:lstStyle/>
          <a:p>
            <a:r>
              <a:rPr lang="de-DE" b="1" dirty="0"/>
              <a:t>Tipps</a:t>
            </a:r>
          </a:p>
        </p:txBody>
      </p:sp>
      <p:sp>
        <p:nvSpPr>
          <p:cNvPr id="3" name="Inhaltsplatzhalter 2">
            <a:extLst>
              <a:ext uri="{FF2B5EF4-FFF2-40B4-BE49-F238E27FC236}">
                <a16:creationId xmlns:a16="http://schemas.microsoft.com/office/drawing/2014/main" xmlns="" id="{57311721-6D5B-3452-EDE9-B667A64CE1E9}"/>
              </a:ext>
            </a:extLst>
          </p:cNvPr>
          <p:cNvSpPr>
            <a:spLocks noGrp="1"/>
          </p:cNvSpPr>
          <p:nvPr>
            <p:ph idx="1"/>
          </p:nvPr>
        </p:nvSpPr>
        <p:spPr/>
        <p:txBody>
          <a:bodyPr/>
          <a:lstStyle/>
          <a:p>
            <a:r>
              <a:rPr lang="de-DE" dirty="0"/>
              <a:t>Schauen Sie sich die Profile des präferierten Gymnasiums Ihres Kindes intensiv an und überlegen Sie gemeinsam, was Ihr Kind besonders interessiert und ihm/ihr auch liegt.</a:t>
            </a:r>
          </a:p>
          <a:p>
            <a:pPr marL="0" indent="0">
              <a:buNone/>
            </a:pPr>
            <a:endParaRPr lang="de-DE" dirty="0"/>
          </a:p>
          <a:p>
            <a:r>
              <a:rPr lang="de-DE" dirty="0"/>
              <a:t>Die Profile sind oft mit speziellen Unterrichtsplänen (z.B. bei dem bilingualen Unterrichtszweig) bzw. Konzepten/Angeboten (wie z.B. (Austausch-)Fahrten, AGs, Wettbewerben etc.) verknüpft. </a:t>
            </a:r>
          </a:p>
        </p:txBody>
      </p:sp>
    </p:spTree>
    <p:extLst>
      <p:ext uri="{BB962C8B-B14F-4D97-AF65-F5344CB8AC3E}">
        <p14:creationId xmlns:p14="http://schemas.microsoft.com/office/powerpoint/2010/main" val="230889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140A54F-B6E8-F60F-801D-208DC7A8E7CC}"/>
              </a:ext>
            </a:extLst>
          </p:cNvPr>
          <p:cNvSpPr>
            <a:spLocks noGrp="1"/>
          </p:cNvSpPr>
          <p:nvPr>
            <p:ph type="title"/>
          </p:nvPr>
        </p:nvSpPr>
        <p:spPr>
          <a:solidFill>
            <a:schemeClr val="accent1">
              <a:lumMod val="40000"/>
              <a:lumOff val="60000"/>
            </a:schemeClr>
          </a:solidFill>
        </p:spPr>
        <p:txBody>
          <a:bodyPr/>
          <a:lstStyle/>
          <a:p>
            <a:r>
              <a:rPr lang="de-DE" b="1" dirty="0"/>
              <a:t>3. Offener Ganztag</a:t>
            </a:r>
          </a:p>
        </p:txBody>
      </p:sp>
      <p:sp>
        <p:nvSpPr>
          <p:cNvPr id="3" name="Inhaltsplatzhalter 2">
            <a:extLst>
              <a:ext uri="{FF2B5EF4-FFF2-40B4-BE49-F238E27FC236}">
                <a16:creationId xmlns:a16="http://schemas.microsoft.com/office/drawing/2014/main" xmlns="" id="{BED16D19-913D-6084-5271-4A87F22A5F80}"/>
              </a:ext>
            </a:extLst>
          </p:cNvPr>
          <p:cNvSpPr>
            <a:spLocks noGrp="1"/>
          </p:cNvSpPr>
          <p:nvPr>
            <p:ph idx="1"/>
          </p:nvPr>
        </p:nvSpPr>
        <p:spPr>
          <a:xfrm>
            <a:off x="623586" y="1860349"/>
            <a:ext cx="10944828" cy="4725646"/>
          </a:xfrm>
        </p:spPr>
        <p:txBody>
          <a:bodyPr>
            <a:normAutofit lnSpcReduction="10000"/>
          </a:bodyPr>
          <a:lstStyle/>
          <a:p>
            <a:r>
              <a:rPr lang="de-DE" dirty="0"/>
              <a:t>Die meisten Gymnasien bieten (anders als die Gesamtschulen) einen offenen Ganztag an – es gibt aber auch Gymnasien, die das Prinzip des gebundenen Ganztags praktizieren </a:t>
            </a:r>
            <a:r>
              <a:rPr lang="de-DE" sz="2000" dirty="0"/>
              <a:t>(</a:t>
            </a:r>
            <a:r>
              <a:rPr lang="de-DE" sz="2000" i="1" dirty="0"/>
              <a:t>z.B. das St. Leonard oder St. Ursula Gymnasium</a:t>
            </a:r>
            <a:r>
              <a:rPr lang="de-DE" sz="2000" dirty="0"/>
              <a:t>). </a:t>
            </a:r>
          </a:p>
          <a:p>
            <a:pPr marL="0" indent="0">
              <a:buNone/>
            </a:pPr>
            <a:r>
              <a:rPr lang="de-DE" dirty="0"/>
              <a:t/>
            </a:r>
            <a:br>
              <a:rPr lang="de-DE" dirty="0"/>
            </a:br>
            <a:r>
              <a:rPr lang="de-DE" dirty="0">
                <a:highlight>
                  <a:srgbClr val="FFFF00"/>
                </a:highlight>
              </a:rPr>
              <a:t>Was bedeutet „Offener Ganztag“?</a:t>
            </a:r>
          </a:p>
          <a:p>
            <a:pPr marL="0" indent="0">
              <a:buNone/>
            </a:pPr>
            <a:r>
              <a:rPr lang="de-DE" dirty="0">
                <a:sym typeface="Wingdings" pitchFamily="2" charset="2"/>
              </a:rPr>
              <a:t> Der Unterricht findet klassischerweise nach der Struktur einer Halbtagsschule statt. </a:t>
            </a:r>
          </a:p>
          <a:p>
            <a:pPr>
              <a:buFont typeface="Wingdings" pitchFamily="2" charset="2"/>
              <a:buChar char="à"/>
            </a:pPr>
            <a:r>
              <a:rPr lang="de-DE" dirty="0">
                <a:sym typeface="Wingdings" pitchFamily="2" charset="2"/>
              </a:rPr>
              <a:t>Im Nachmittagsbereich wird meist ein freiwilliges Programm angeboten.</a:t>
            </a:r>
            <a:br>
              <a:rPr lang="de-DE" dirty="0">
                <a:sym typeface="Wingdings" pitchFamily="2" charset="2"/>
              </a:rPr>
            </a:br>
            <a:r>
              <a:rPr lang="de-DE" dirty="0">
                <a:sym typeface="Wingdings" pitchFamily="2" charset="2"/>
              </a:rPr>
              <a:t/>
            </a:r>
            <a:br>
              <a:rPr lang="de-DE" dirty="0">
                <a:sym typeface="Wingdings" pitchFamily="2" charset="2"/>
              </a:rPr>
            </a:br>
            <a:r>
              <a:rPr lang="de-DE" u="sng" dirty="0">
                <a:sym typeface="Wingdings" pitchFamily="2" charset="2"/>
              </a:rPr>
              <a:t>Beispiele für Nachmittagsprogramme: </a:t>
            </a:r>
          </a:p>
          <a:p>
            <a:pPr>
              <a:buFont typeface="Wingdings" pitchFamily="2" charset="2"/>
              <a:buChar char="à"/>
            </a:pPr>
            <a:r>
              <a:rPr lang="de-DE" dirty="0">
                <a:sym typeface="Wingdings" pitchFamily="2" charset="2"/>
              </a:rPr>
              <a:t> AGs, Förderkurse, Hausaufgabenbetreuung etc. </a:t>
            </a:r>
          </a:p>
        </p:txBody>
      </p:sp>
    </p:spTree>
    <p:extLst>
      <p:ext uri="{BB962C8B-B14F-4D97-AF65-F5344CB8AC3E}">
        <p14:creationId xmlns:p14="http://schemas.microsoft.com/office/powerpoint/2010/main" val="4291133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83E509B-BAF5-2FE7-2AD5-D319FEF3290E}"/>
              </a:ext>
            </a:extLst>
          </p:cNvPr>
          <p:cNvSpPr>
            <a:spLocks noGrp="1"/>
          </p:cNvSpPr>
          <p:nvPr>
            <p:ph type="title"/>
          </p:nvPr>
        </p:nvSpPr>
        <p:spPr>
          <a:xfrm>
            <a:off x="838200" y="365126"/>
            <a:ext cx="10515600" cy="595574"/>
          </a:xfrm>
          <a:solidFill>
            <a:schemeClr val="accent1">
              <a:lumMod val="40000"/>
              <a:lumOff val="60000"/>
            </a:schemeClr>
          </a:solidFill>
        </p:spPr>
        <p:txBody>
          <a:bodyPr>
            <a:normAutofit fontScale="90000"/>
          </a:bodyPr>
          <a:lstStyle/>
          <a:p>
            <a:r>
              <a:rPr lang="de-DE" b="1" dirty="0"/>
              <a:t>4. System</a:t>
            </a:r>
          </a:p>
        </p:txBody>
      </p:sp>
      <p:sp>
        <p:nvSpPr>
          <p:cNvPr id="3" name="Inhaltsplatzhalter 2">
            <a:extLst>
              <a:ext uri="{FF2B5EF4-FFF2-40B4-BE49-F238E27FC236}">
                <a16:creationId xmlns:a16="http://schemas.microsoft.com/office/drawing/2014/main" xmlns="" id="{A1B404C8-338E-FBA7-D6C0-CFDA1E15A173}"/>
              </a:ext>
            </a:extLst>
          </p:cNvPr>
          <p:cNvSpPr>
            <a:spLocks noGrp="1"/>
          </p:cNvSpPr>
          <p:nvPr>
            <p:ph idx="1"/>
          </p:nvPr>
        </p:nvSpPr>
        <p:spPr>
          <a:xfrm>
            <a:off x="577287" y="1307940"/>
            <a:ext cx="11037425" cy="5741041"/>
          </a:xfrm>
        </p:spPr>
        <p:txBody>
          <a:bodyPr>
            <a:normAutofit fontScale="92500" lnSpcReduction="20000"/>
          </a:bodyPr>
          <a:lstStyle/>
          <a:p>
            <a:r>
              <a:rPr lang="de-DE" dirty="0"/>
              <a:t>Häufig sind Gymnasien drei- bis vierzügig </a:t>
            </a:r>
          </a:p>
          <a:p>
            <a:r>
              <a:rPr lang="de-DE" dirty="0"/>
              <a:t>Klassengröße: ca. 25-30 Kinder </a:t>
            </a:r>
          </a:p>
          <a:p>
            <a:r>
              <a:rPr lang="de-DE" dirty="0"/>
              <a:t>Sitzenbleiben und Schulwechsel ab Klasse 6 möglich </a:t>
            </a:r>
            <a:r>
              <a:rPr lang="de-DE" sz="2000" dirty="0"/>
              <a:t>(großer </a:t>
            </a:r>
            <a:r>
              <a:rPr lang="de-DE" sz="2000" dirty="0">
                <a:highlight>
                  <a:srgbClr val="FFFF00"/>
                </a:highlight>
              </a:rPr>
              <a:t>Unterschied</a:t>
            </a:r>
            <a:r>
              <a:rPr lang="de-DE" sz="2000" dirty="0"/>
              <a:t> zu Gesamtschulen!)</a:t>
            </a:r>
          </a:p>
          <a:p>
            <a:pPr marL="0" indent="0">
              <a:lnSpc>
                <a:spcPct val="120000"/>
              </a:lnSpc>
              <a:buNone/>
            </a:pPr>
            <a:r>
              <a:rPr lang="de-DE" sz="2000" dirty="0">
                <a:sym typeface="Wingdings" pitchFamily="2" charset="2"/>
              </a:rPr>
              <a:t> </a:t>
            </a:r>
            <a:r>
              <a:rPr lang="de-DE" sz="2100" dirty="0">
                <a:effectLst/>
                <a:latin typeface="Calibri" panose="020F0502020204030204" pitchFamily="34" charset="0"/>
                <a:ea typeface="Calibri" panose="020F0502020204030204" pitchFamily="34" charset="0"/>
                <a:cs typeface="Calibri" panose="020F0502020204030204" pitchFamily="34" charset="0"/>
              </a:rPr>
              <a:t>Innerhalb der Erprobungsstufe gehen die Schülerinnen und Schüler </a:t>
            </a:r>
            <a:r>
              <a:rPr lang="de-DE" sz="2100" b="1" dirty="0">
                <a:effectLst/>
                <a:latin typeface="Calibri" panose="020F0502020204030204" pitchFamily="34" charset="0"/>
                <a:ea typeface="Calibri" panose="020F0502020204030204" pitchFamily="34" charset="0"/>
                <a:cs typeface="Calibri" panose="020F0502020204030204" pitchFamily="34" charset="0"/>
              </a:rPr>
              <a:t>ohne Versetzung von der Klasse 5 in die Klasse 6 über</a:t>
            </a:r>
            <a:r>
              <a:rPr lang="de-DE" sz="2100" dirty="0">
                <a:effectLst/>
                <a:latin typeface="Calibri" panose="020F0502020204030204" pitchFamily="34" charset="0"/>
                <a:ea typeface="Calibri" panose="020F0502020204030204" pitchFamily="34" charset="0"/>
                <a:cs typeface="Calibri" panose="020F0502020204030204" pitchFamily="34" charset="0"/>
              </a:rPr>
              <a:t>, eine einmalige freiwillige Wiederholung einer der beiden Jahrgangsstufen ist auf Antrag der Erziehungsberechtigten nach Entscheidung der Erprobungsstufenkonferenz jedoch möglich. </a:t>
            </a:r>
            <a:endParaRPr lang="de-DE" sz="2100" dirty="0">
              <a:latin typeface="Calibri" panose="020F0502020204030204" pitchFamily="34" charset="0"/>
              <a:cs typeface="Calibri" panose="020F0502020204030204" pitchFamily="34" charset="0"/>
            </a:endParaRPr>
          </a:p>
          <a:p>
            <a:pPr>
              <a:lnSpc>
                <a:spcPct val="120000"/>
              </a:lnSpc>
              <a:spcBef>
                <a:spcPts val="0"/>
              </a:spcBef>
              <a:spcAft>
                <a:spcPts val="600"/>
              </a:spcAft>
              <a:buFont typeface="Wingdings" pitchFamily="2" charset="2"/>
              <a:buChar char="à"/>
            </a:pPr>
            <a:r>
              <a:rPr lang="de-DE" sz="2100" dirty="0">
                <a:latin typeface="Calibri" panose="020F0502020204030204" pitchFamily="34" charset="0"/>
                <a:cs typeface="Calibri" panose="020F0502020204030204" pitchFamily="34" charset="0"/>
              </a:rPr>
              <a:t>Ausbildung in der Erprobungsstufe dauert </a:t>
            </a:r>
            <a:r>
              <a:rPr lang="de-DE" sz="2100" b="1" dirty="0">
                <a:latin typeface="Calibri" panose="020F0502020204030204" pitchFamily="34" charset="0"/>
                <a:cs typeface="Calibri" panose="020F0502020204030204" pitchFamily="34" charset="0"/>
              </a:rPr>
              <a:t>höchstens drei Jahre</a:t>
            </a:r>
            <a:r>
              <a:rPr lang="de-DE" sz="2100" dirty="0">
                <a:latin typeface="Calibri" panose="020F0502020204030204" pitchFamily="34" charset="0"/>
                <a:cs typeface="Calibri" panose="020F0502020204030204" pitchFamily="34" charset="0"/>
              </a:rPr>
              <a:t>. Klasse 5 kann einmal freiwillig wiederholt werden.</a:t>
            </a:r>
          </a:p>
          <a:p>
            <a:pPr marL="0" indent="0">
              <a:spcBef>
                <a:spcPts val="0"/>
              </a:spcBef>
              <a:spcAft>
                <a:spcPts val="600"/>
              </a:spcAft>
              <a:buNone/>
            </a:pPr>
            <a:endParaRPr lang="de-DE" sz="2000" dirty="0">
              <a:latin typeface="Arial" panose="020B0604020202020204" pitchFamily="34" charset="0"/>
            </a:endParaRPr>
          </a:p>
          <a:p>
            <a:pPr marL="0" indent="0">
              <a:lnSpc>
                <a:spcPct val="120000"/>
              </a:lnSpc>
              <a:spcBef>
                <a:spcPts val="0"/>
              </a:spcBef>
              <a:buNone/>
            </a:pPr>
            <a:r>
              <a:rPr lang="de-DE" sz="2000" b="1" dirty="0">
                <a:highlight>
                  <a:srgbClr val="FFFF00"/>
                </a:highlight>
                <a:latin typeface="Calibri" panose="020F0502020204030204" pitchFamily="34" charset="0"/>
                <a:cs typeface="Calibri" panose="020F0502020204030204" pitchFamily="34" charset="0"/>
              </a:rPr>
              <a:t>Abschluss der Erprobungsstufe: </a:t>
            </a:r>
          </a:p>
          <a:p>
            <a:pPr marL="0" indent="0">
              <a:lnSpc>
                <a:spcPct val="120000"/>
              </a:lnSpc>
              <a:spcBef>
                <a:spcPts val="0"/>
              </a:spcBef>
              <a:buNone/>
            </a:pPr>
            <a:r>
              <a:rPr lang="de-DE" sz="2000" b="1" i="0" dirty="0">
                <a:solidFill>
                  <a:srgbClr val="FF0000"/>
                </a:solidFill>
                <a:effectLst/>
                <a:latin typeface="Calibri" panose="020F0502020204030204" pitchFamily="34" charset="0"/>
                <a:cs typeface="Calibri" panose="020F0502020204030204" pitchFamily="34" charset="0"/>
              </a:rPr>
              <a:t>Nichtversetzung: </a:t>
            </a:r>
          </a:p>
          <a:p>
            <a:pPr marL="0" indent="0">
              <a:spcBef>
                <a:spcPts val="0"/>
              </a:spcBef>
              <a:buNone/>
            </a:pPr>
            <a:endParaRPr lang="de-DE" sz="2000" b="1" i="0" dirty="0">
              <a:effectLst/>
              <a:latin typeface="Calibri" panose="020F0502020204030204" pitchFamily="34" charset="0"/>
              <a:cs typeface="Calibri" panose="020F0502020204030204" pitchFamily="34" charset="0"/>
            </a:endParaRPr>
          </a:p>
          <a:p>
            <a:pPr marL="0" indent="0">
              <a:lnSpc>
                <a:spcPct val="110000"/>
              </a:lnSpc>
              <a:spcBef>
                <a:spcPts val="0"/>
              </a:spcBef>
              <a:buNone/>
            </a:pPr>
            <a:r>
              <a:rPr lang="de-DE" sz="2100" i="0" u="sng" dirty="0">
                <a:effectLst/>
                <a:latin typeface="Calibri" panose="020F0502020204030204" pitchFamily="34" charset="0"/>
                <a:cs typeface="Calibri" panose="020F0502020204030204" pitchFamily="34" charset="0"/>
              </a:rPr>
              <a:t>Möglichkeit der Wiederholung der Klasse 6</a:t>
            </a:r>
            <a:r>
              <a:rPr lang="de-DE" sz="2100" i="0" dirty="0">
                <a:effectLst/>
                <a:latin typeface="Calibri" panose="020F0502020204030204" pitchFamily="34" charset="0"/>
                <a:cs typeface="Calibri" panose="020F0502020204030204" pitchFamily="34" charset="0"/>
              </a:rPr>
              <a:t>, wenn dadurch die Höchstdauer </a:t>
            </a:r>
            <a:r>
              <a:rPr lang="de-DE" sz="2100" dirty="0">
                <a:latin typeface="Calibri" panose="020F0502020204030204" pitchFamily="34" charset="0"/>
                <a:cs typeface="Calibri" panose="020F0502020204030204" pitchFamily="34" charset="0"/>
              </a:rPr>
              <a:t>der Ausbildung in der Erprobungsstufe nicht überschritten wird </a:t>
            </a:r>
            <a:r>
              <a:rPr lang="de-DE" sz="2100" i="0" dirty="0">
                <a:effectLst/>
                <a:latin typeface="Calibri" panose="020F0502020204030204" pitchFamily="34" charset="0"/>
                <a:cs typeface="Calibri" panose="020F0502020204030204" pitchFamily="34" charset="0"/>
              </a:rPr>
              <a:t>und die Versetzungskonferenz feststellt, dass auf Grund der Gesamtentwicklung danach die Versetzung erreicht werden kann. </a:t>
            </a:r>
          </a:p>
          <a:p>
            <a:pPr marL="0" indent="0">
              <a:spcBef>
                <a:spcPts val="0"/>
              </a:spcBef>
              <a:buNone/>
            </a:pPr>
            <a:endParaRPr lang="de-DE" sz="2100" i="0" dirty="0">
              <a:effectLst/>
              <a:latin typeface="Calibri" panose="020F0502020204030204" pitchFamily="34" charset="0"/>
              <a:cs typeface="Calibri" panose="020F0502020204030204" pitchFamily="34" charset="0"/>
            </a:endParaRPr>
          </a:p>
          <a:p>
            <a:pPr marL="0" indent="0">
              <a:spcBef>
                <a:spcPts val="0"/>
              </a:spcBef>
              <a:buNone/>
            </a:pPr>
            <a:r>
              <a:rPr lang="de-DE" sz="2100" u="sng" dirty="0">
                <a:latin typeface="Calibri" panose="020F0502020204030204" pitchFamily="34" charset="0"/>
                <a:cs typeface="Calibri" panose="020F0502020204030204" pitchFamily="34" charset="0"/>
              </a:rPr>
              <a:t>ODER: Wechsel in Klasse 7 </a:t>
            </a:r>
            <a:r>
              <a:rPr lang="de-DE" sz="2100" dirty="0">
                <a:latin typeface="Calibri" panose="020F0502020204030204" pitchFamily="34" charset="0"/>
                <a:cs typeface="Calibri" panose="020F0502020204030204" pitchFamily="34" charset="0"/>
              </a:rPr>
              <a:t>der Realschule/Hauptschule/Gesamtschule  </a:t>
            </a:r>
            <a:r>
              <a:rPr lang="de-DE" sz="2100" dirty="0">
                <a:solidFill>
                  <a:srgbClr val="FEFFFF"/>
                </a:solidFill>
                <a:latin typeface="Calibri" panose="020F0502020204030204" pitchFamily="34" charset="0"/>
                <a:cs typeface="Calibri" panose="020F0502020204030204" pitchFamily="34" charset="0"/>
              </a:rPr>
              <a:t>oder </a:t>
            </a:r>
            <a:r>
              <a:rPr lang="de-DE" sz="2000" dirty="0">
                <a:solidFill>
                  <a:srgbClr val="FEFFFF"/>
                </a:solidFill>
                <a:latin typeface="Arial" panose="020B0604020202020204" pitchFamily="34" charset="0"/>
                <a:cs typeface="Arial" panose="020B0604020202020204" pitchFamily="34" charset="0"/>
              </a:rPr>
              <a:t>der Hauptschule oder der Gesamtschule</a:t>
            </a:r>
          </a:p>
          <a:p>
            <a:pPr>
              <a:spcBef>
                <a:spcPts val="0"/>
              </a:spcBef>
              <a:spcAft>
                <a:spcPts val="600"/>
              </a:spcAft>
              <a:buFont typeface="Wingdings" pitchFamily="2" charset="2"/>
              <a:buChar char="à"/>
            </a:pPr>
            <a:endParaRPr lang="de-DE" sz="2000" dirty="0">
              <a:latin typeface="Arial" panose="020B0604020202020204" pitchFamily="34" charset="0"/>
            </a:endParaRPr>
          </a:p>
          <a:p>
            <a:pPr marL="0" indent="0">
              <a:buNone/>
            </a:pPr>
            <a:endParaRPr lang="de-DE" sz="2000" dirty="0"/>
          </a:p>
        </p:txBody>
      </p:sp>
    </p:spTree>
    <p:extLst>
      <p:ext uri="{BB962C8B-B14F-4D97-AF65-F5344CB8AC3E}">
        <p14:creationId xmlns:p14="http://schemas.microsoft.com/office/powerpoint/2010/main" val="3382334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BAD513A7-3062-6061-45F7-A6FF0B660C17}"/>
              </a:ext>
            </a:extLst>
          </p:cNvPr>
          <p:cNvSpPr>
            <a:spLocks noGrp="1"/>
          </p:cNvSpPr>
          <p:nvPr>
            <p:ph type="title"/>
          </p:nvPr>
        </p:nvSpPr>
        <p:spPr>
          <a:solidFill>
            <a:schemeClr val="accent1">
              <a:lumMod val="40000"/>
              <a:lumOff val="60000"/>
            </a:schemeClr>
          </a:solidFill>
        </p:spPr>
        <p:txBody>
          <a:bodyPr/>
          <a:lstStyle/>
          <a:p>
            <a:r>
              <a:rPr lang="de-DE" b="1" dirty="0"/>
              <a:t>Einstieg</a:t>
            </a:r>
          </a:p>
        </p:txBody>
      </p:sp>
      <p:sp>
        <p:nvSpPr>
          <p:cNvPr id="5" name="Inhaltsplatzhalter 4">
            <a:extLst>
              <a:ext uri="{FF2B5EF4-FFF2-40B4-BE49-F238E27FC236}">
                <a16:creationId xmlns:a16="http://schemas.microsoft.com/office/drawing/2014/main" xmlns="" id="{9B7C7343-6772-BF9B-CA24-6CB8C696043C}"/>
              </a:ext>
            </a:extLst>
          </p:cNvPr>
          <p:cNvSpPr>
            <a:spLocks noGrp="1"/>
          </p:cNvSpPr>
          <p:nvPr>
            <p:ph idx="1"/>
          </p:nvPr>
        </p:nvSpPr>
        <p:spPr/>
        <p:txBody>
          <a:bodyPr/>
          <a:lstStyle/>
          <a:p>
            <a:pPr marL="0" indent="0">
              <a:buNone/>
            </a:pPr>
            <a:r>
              <a:rPr lang="de-DE" sz="3000" dirty="0"/>
              <a:t>Welche Schulform entspricht am ehestens den… </a:t>
            </a:r>
          </a:p>
          <a:p>
            <a:pPr marL="0" indent="0">
              <a:buNone/>
            </a:pPr>
            <a:endParaRPr lang="de-DE" sz="3000" dirty="0"/>
          </a:p>
          <a:p>
            <a:r>
              <a:rPr lang="de-DE" sz="3000" dirty="0"/>
              <a:t>Lernmöglichkeiten</a:t>
            </a:r>
          </a:p>
          <a:p>
            <a:r>
              <a:rPr lang="de-DE" sz="3000" dirty="0"/>
              <a:t>Begabungen </a:t>
            </a:r>
          </a:p>
          <a:p>
            <a:r>
              <a:rPr lang="de-DE" sz="3000" dirty="0"/>
              <a:t>Neigungen</a:t>
            </a:r>
          </a:p>
          <a:p>
            <a:r>
              <a:rPr lang="de-DE" sz="3000" dirty="0"/>
              <a:t>Interessen</a:t>
            </a:r>
          </a:p>
          <a:p>
            <a:endParaRPr lang="de-DE" sz="3000" dirty="0"/>
          </a:p>
          <a:p>
            <a:pPr marL="0" indent="0">
              <a:buNone/>
            </a:pPr>
            <a:r>
              <a:rPr lang="de-DE" sz="3000" dirty="0"/>
              <a:t>meines Kindes? </a:t>
            </a:r>
          </a:p>
          <a:p>
            <a:endParaRPr lang="de-DE" dirty="0"/>
          </a:p>
        </p:txBody>
      </p:sp>
    </p:spTree>
    <p:extLst>
      <p:ext uri="{BB962C8B-B14F-4D97-AF65-F5344CB8AC3E}">
        <p14:creationId xmlns:p14="http://schemas.microsoft.com/office/powerpoint/2010/main" val="2730975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83E509B-BAF5-2FE7-2AD5-D319FEF3290E}"/>
              </a:ext>
            </a:extLst>
          </p:cNvPr>
          <p:cNvSpPr>
            <a:spLocks noGrp="1"/>
          </p:cNvSpPr>
          <p:nvPr>
            <p:ph type="title"/>
          </p:nvPr>
        </p:nvSpPr>
        <p:spPr>
          <a:solidFill>
            <a:schemeClr val="accent1">
              <a:lumMod val="40000"/>
              <a:lumOff val="60000"/>
            </a:schemeClr>
          </a:solidFill>
        </p:spPr>
        <p:txBody>
          <a:bodyPr/>
          <a:lstStyle/>
          <a:p>
            <a:r>
              <a:rPr lang="de-DE" b="1" dirty="0"/>
              <a:t>4. System</a:t>
            </a:r>
          </a:p>
        </p:txBody>
      </p:sp>
      <p:sp>
        <p:nvSpPr>
          <p:cNvPr id="3" name="Inhaltsplatzhalter 2">
            <a:extLst>
              <a:ext uri="{FF2B5EF4-FFF2-40B4-BE49-F238E27FC236}">
                <a16:creationId xmlns:a16="http://schemas.microsoft.com/office/drawing/2014/main" xmlns="" id="{A1B404C8-338E-FBA7-D6C0-CFDA1E15A173}"/>
              </a:ext>
            </a:extLst>
          </p:cNvPr>
          <p:cNvSpPr>
            <a:spLocks noGrp="1"/>
          </p:cNvSpPr>
          <p:nvPr>
            <p:ph idx="1"/>
          </p:nvPr>
        </p:nvSpPr>
        <p:spPr>
          <a:xfrm>
            <a:off x="577287" y="1690688"/>
            <a:ext cx="11037425" cy="5011053"/>
          </a:xfrm>
        </p:spPr>
        <p:txBody>
          <a:bodyPr>
            <a:normAutofit/>
          </a:bodyPr>
          <a:lstStyle/>
          <a:p>
            <a:r>
              <a:rPr lang="de-DE" sz="2500" dirty="0"/>
              <a:t>Kooperation verschiedener Gymnasien in Aachen </a:t>
            </a:r>
          </a:p>
          <a:p>
            <a:pPr>
              <a:buFont typeface="Wingdings" pitchFamily="2" charset="2"/>
              <a:buChar char="à"/>
            </a:pPr>
            <a:r>
              <a:rPr lang="de-DE" sz="2500" dirty="0">
                <a:sym typeface="Wingdings" pitchFamily="2" charset="2"/>
              </a:rPr>
              <a:t>Bedingt durch die Kurswahl in der Oberstufe kann es dazu kommen, dass manche Kurse zu klein wären bzw. nicht zu Stande kommen würden. In diesem Fall kooperieren verschiedene Gymnasien in Aachen, indem beispielsweise der Leistungskurs Sozialwissenschaften am Gymnasium x stattfindet, an dem dann Schüler*innen des Gymnasiums </a:t>
            </a:r>
            <a:r>
              <a:rPr lang="de-DE" sz="2500" dirty="0" err="1">
                <a:sym typeface="Wingdings" pitchFamily="2" charset="2"/>
              </a:rPr>
              <a:t>y</a:t>
            </a:r>
            <a:r>
              <a:rPr lang="de-DE" sz="2500" dirty="0">
                <a:sym typeface="Wingdings" pitchFamily="2" charset="2"/>
              </a:rPr>
              <a:t> teilnehmen. Dafür bietet Gymnasium </a:t>
            </a:r>
            <a:r>
              <a:rPr lang="de-DE" sz="2500" dirty="0" err="1">
                <a:sym typeface="Wingdings" pitchFamily="2" charset="2"/>
              </a:rPr>
              <a:t>y</a:t>
            </a:r>
            <a:r>
              <a:rPr lang="de-DE" sz="2500" dirty="0">
                <a:sym typeface="Wingdings" pitchFamily="2" charset="2"/>
              </a:rPr>
              <a:t> z.B. einen Pädagogik Leistungskurs an und nimmt Schüler*innen des Gymnasiums x auf. </a:t>
            </a:r>
          </a:p>
          <a:p>
            <a:pPr>
              <a:buFont typeface="Wingdings" pitchFamily="2" charset="2"/>
              <a:buChar char="à"/>
            </a:pPr>
            <a:r>
              <a:rPr lang="de-DE" sz="2500" dirty="0">
                <a:highlight>
                  <a:srgbClr val="00FF00"/>
                </a:highlight>
                <a:sym typeface="Wingdings" pitchFamily="2" charset="2"/>
              </a:rPr>
              <a:t>Vorteil: </a:t>
            </a:r>
            <a:r>
              <a:rPr lang="de-DE" sz="2500" dirty="0">
                <a:sym typeface="Wingdings" pitchFamily="2" charset="2"/>
              </a:rPr>
              <a:t>Zusammenarbeit und Austausch verschiedener Gymnasien + Schüler*innen lernen unterschiedliche Gymnasien kennen </a:t>
            </a:r>
            <a:endParaRPr lang="de-DE" sz="2500" dirty="0"/>
          </a:p>
          <a:p>
            <a:pPr marL="0" indent="0">
              <a:buNone/>
            </a:pPr>
            <a:endParaRPr lang="de-DE" sz="2000" dirty="0"/>
          </a:p>
        </p:txBody>
      </p:sp>
    </p:spTree>
    <p:extLst>
      <p:ext uri="{BB962C8B-B14F-4D97-AF65-F5344CB8AC3E}">
        <p14:creationId xmlns:p14="http://schemas.microsoft.com/office/powerpoint/2010/main" val="2096017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FB0ACFC-BD46-397F-FF44-5DC55B5279CA}"/>
              </a:ext>
            </a:extLst>
          </p:cNvPr>
          <p:cNvSpPr>
            <a:spLocks noGrp="1"/>
          </p:cNvSpPr>
          <p:nvPr>
            <p:ph type="title"/>
          </p:nvPr>
        </p:nvSpPr>
        <p:spPr>
          <a:solidFill>
            <a:schemeClr val="accent1">
              <a:lumMod val="60000"/>
              <a:lumOff val="40000"/>
            </a:schemeClr>
          </a:solidFill>
        </p:spPr>
        <p:txBody>
          <a:bodyPr>
            <a:normAutofit/>
          </a:bodyPr>
          <a:lstStyle/>
          <a:p>
            <a:pPr algn="ctr"/>
            <a:r>
              <a:rPr lang="de-DE" sz="5000" b="1" dirty="0"/>
              <a:t>Die Gesamtschule </a:t>
            </a:r>
          </a:p>
        </p:txBody>
      </p:sp>
      <p:sp>
        <p:nvSpPr>
          <p:cNvPr id="3" name="Inhaltsplatzhalter 2">
            <a:extLst>
              <a:ext uri="{FF2B5EF4-FFF2-40B4-BE49-F238E27FC236}">
                <a16:creationId xmlns:a16="http://schemas.microsoft.com/office/drawing/2014/main" xmlns="" id="{A3CEF552-5D54-48C4-3078-2E91618793EE}"/>
              </a:ext>
            </a:extLst>
          </p:cNvPr>
          <p:cNvSpPr>
            <a:spLocks noGrp="1"/>
          </p:cNvSpPr>
          <p:nvPr>
            <p:ph idx="1"/>
          </p:nvPr>
        </p:nvSpPr>
        <p:spPr/>
        <p:txBody>
          <a:bodyPr/>
          <a:lstStyle/>
          <a:p>
            <a:pPr marL="0" indent="0" algn="just">
              <a:buFontTx/>
              <a:buNone/>
            </a:pPr>
            <a:r>
              <a:rPr lang="de-DE" altLang="de-DE" sz="3200" dirty="0"/>
              <a:t>Zur Wahl steht neben… </a:t>
            </a:r>
          </a:p>
          <a:p>
            <a:pPr marL="0" indent="0" algn="just">
              <a:buFontTx/>
              <a:buNone/>
            </a:pPr>
            <a:endParaRPr lang="de-DE" altLang="de-DE" sz="3200" dirty="0"/>
          </a:p>
          <a:p>
            <a:pPr algn="just"/>
            <a:r>
              <a:rPr lang="de-DE" altLang="de-DE" sz="3200" dirty="0"/>
              <a:t>…dem dreigliedrigen Schulsystem (Hauptschule oder Real-schule oder Gymnasium),</a:t>
            </a:r>
          </a:p>
          <a:p>
            <a:pPr marL="0" indent="0">
              <a:buFontTx/>
              <a:buNone/>
            </a:pPr>
            <a:endParaRPr lang="de-DE" altLang="de-DE" sz="3200" dirty="0"/>
          </a:p>
          <a:p>
            <a:r>
              <a:rPr lang="de-DE" altLang="de-DE" sz="3200" dirty="0"/>
              <a:t>das eingliedrige Schulsystem (Gesamtschule).</a:t>
            </a:r>
          </a:p>
          <a:p>
            <a:endParaRPr lang="de-DE" dirty="0"/>
          </a:p>
        </p:txBody>
      </p:sp>
    </p:spTree>
    <p:extLst>
      <p:ext uri="{BB962C8B-B14F-4D97-AF65-F5344CB8AC3E}">
        <p14:creationId xmlns:p14="http://schemas.microsoft.com/office/powerpoint/2010/main" val="2714641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1D4C909-048C-4EC6-4A50-127D94636D2E}"/>
              </a:ext>
            </a:extLst>
          </p:cNvPr>
          <p:cNvSpPr>
            <a:spLocks noGrp="1"/>
          </p:cNvSpPr>
          <p:nvPr>
            <p:ph type="title"/>
          </p:nvPr>
        </p:nvSpPr>
        <p:spPr>
          <a:solidFill>
            <a:schemeClr val="accent1">
              <a:lumMod val="40000"/>
              <a:lumOff val="60000"/>
            </a:schemeClr>
          </a:solidFill>
        </p:spPr>
        <p:txBody>
          <a:bodyPr/>
          <a:lstStyle/>
          <a:p>
            <a:r>
              <a:rPr lang="de-DE" b="1" dirty="0"/>
              <a:t>Schulabschlüsse </a:t>
            </a:r>
          </a:p>
        </p:txBody>
      </p:sp>
      <p:sp>
        <p:nvSpPr>
          <p:cNvPr id="3" name="Inhaltsplatzhalter 2">
            <a:extLst>
              <a:ext uri="{FF2B5EF4-FFF2-40B4-BE49-F238E27FC236}">
                <a16:creationId xmlns:a16="http://schemas.microsoft.com/office/drawing/2014/main" xmlns="" id="{A6955947-6031-A874-E903-D67EB55CF359}"/>
              </a:ext>
            </a:extLst>
          </p:cNvPr>
          <p:cNvSpPr>
            <a:spLocks noGrp="1"/>
          </p:cNvSpPr>
          <p:nvPr>
            <p:ph idx="1"/>
          </p:nvPr>
        </p:nvSpPr>
        <p:spPr/>
        <p:txBody>
          <a:bodyPr/>
          <a:lstStyle/>
          <a:p>
            <a:pPr marL="346075" indent="-346075" algn="ctr">
              <a:spcBef>
                <a:spcPts val="800"/>
              </a:spcBef>
              <a:buFontTx/>
              <a:buNone/>
            </a:pPr>
            <a:endParaRPr lang="de-DE" altLang="de-DE" sz="3200" i="1" dirty="0"/>
          </a:p>
          <a:p>
            <a:pPr marL="346075" indent="-346075" algn="ctr">
              <a:spcBef>
                <a:spcPts val="800"/>
              </a:spcBef>
              <a:buFontTx/>
              <a:buNone/>
            </a:pPr>
            <a:r>
              <a:rPr lang="de-DE" altLang="de-DE" sz="3200" i="1" dirty="0"/>
              <a:t>In der Gesamtschule </a:t>
            </a:r>
            <a:r>
              <a:rPr lang="de-DE" altLang="de-DE" sz="3200" dirty="0"/>
              <a:t>können die Schüler*innen </a:t>
            </a:r>
          </a:p>
          <a:p>
            <a:pPr marL="346075" indent="-346075" algn="ctr">
              <a:spcBef>
                <a:spcPts val="800"/>
              </a:spcBef>
              <a:buFontTx/>
              <a:buNone/>
            </a:pPr>
            <a:r>
              <a:rPr lang="de-DE" altLang="de-DE" sz="3200" dirty="0"/>
              <a:t>sowohl den </a:t>
            </a:r>
            <a:r>
              <a:rPr lang="de-DE" altLang="de-DE" sz="3200" b="1" u="sng" dirty="0"/>
              <a:t>Hauptschulabschluss nach Klasse </a:t>
            </a:r>
          </a:p>
          <a:p>
            <a:pPr marL="346075" indent="-346075" algn="ctr">
              <a:spcBef>
                <a:spcPts val="800"/>
              </a:spcBef>
              <a:buFontTx/>
              <a:buNone/>
            </a:pPr>
            <a:r>
              <a:rPr lang="de-DE" altLang="de-DE" sz="3200" b="1" u="sng" dirty="0"/>
              <a:t>9 und nach Klasse 10 </a:t>
            </a:r>
            <a:r>
              <a:rPr lang="de-DE" altLang="de-DE" sz="3200" dirty="0"/>
              <a:t>als auch den</a:t>
            </a:r>
          </a:p>
          <a:p>
            <a:pPr marL="346075" indent="-346075" algn="ctr">
              <a:spcBef>
                <a:spcPts val="800"/>
              </a:spcBef>
              <a:buFontTx/>
              <a:buNone/>
            </a:pPr>
            <a:r>
              <a:rPr lang="de-DE" altLang="de-DE" sz="3200" b="1" u="sng" dirty="0"/>
              <a:t>mittleren Schulabschluss (Fachoberschulreife)</a:t>
            </a:r>
            <a:endParaRPr lang="de-DE" altLang="de-DE" sz="3200" dirty="0"/>
          </a:p>
          <a:p>
            <a:pPr marL="346075" indent="-346075" algn="ctr">
              <a:spcBef>
                <a:spcPts val="800"/>
              </a:spcBef>
              <a:buFontTx/>
              <a:buNone/>
            </a:pPr>
            <a:r>
              <a:rPr lang="de-DE" altLang="de-DE" sz="3200" dirty="0"/>
              <a:t>sowie die </a:t>
            </a:r>
            <a:r>
              <a:rPr lang="de-DE" altLang="de-DE" sz="3200" b="1" u="sng" dirty="0"/>
              <a:t>Qualifikation zum Besuch der</a:t>
            </a:r>
          </a:p>
          <a:p>
            <a:pPr marL="346075" indent="-346075" algn="ctr">
              <a:spcBef>
                <a:spcPts val="800"/>
              </a:spcBef>
              <a:buFontTx/>
              <a:buNone/>
            </a:pPr>
            <a:r>
              <a:rPr lang="de-DE" altLang="de-DE" sz="3200" b="1" u="sng" dirty="0"/>
              <a:t>gymnasialen Oberstufe </a:t>
            </a:r>
            <a:r>
              <a:rPr lang="de-DE" altLang="de-DE" sz="3200" dirty="0"/>
              <a:t>erwerben.</a:t>
            </a:r>
            <a:endParaRPr lang="de-DE" altLang="de-DE" sz="3200" b="1" u="sng" dirty="0"/>
          </a:p>
          <a:p>
            <a:pPr marL="0" indent="0">
              <a:buNone/>
            </a:pPr>
            <a:endParaRPr lang="de-DE" dirty="0"/>
          </a:p>
        </p:txBody>
      </p:sp>
    </p:spTree>
    <p:extLst>
      <p:ext uri="{BB962C8B-B14F-4D97-AF65-F5344CB8AC3E}">
        <p14:creationId xmlns:p14="http://schemas.microsoft.com/office/powerpoint/2010/main" val="133866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3A20F2D-33B2-A49C-6B99-131EBA53EEF8}"/>
              </a:ext>
            </a:extLst>
          </p:cNvPr>
          <p:cNvSpPr>
            <a:spLocks noGrp="1"/>
          </p:cNvSpPr>
          <p:nvPr>
            <p:ph type="title"/>
          </p:nvPr>
        </p:nvSpPr>
        <p:spPr>
          <a:solidFill>
            <a:schemeClr val="accent1">
              <a:lumMod val="40000"/>
              <a:lumOff val="60000"/>
            </a:schemeClr>
          </a:solidFill>
        </p:spPr>
        <p:txBody>
          <a:bodyPr/>
          <a:lstStyle/>
          <a:p>
            <a:r>
              <a:rPr lang="de-DE" b="1" dirty="0"/>
              <a:t>Die Gesamtschule - das System</a:t>
            </a:r>
          </a:p>
        </p:txBody>
      </p:sp>
      <p:sp>
        <p:nvSpPr>
          <p:cNvPr id="3" name="Inhaltsplatzhalter 2">
            <a:extLst>
              <a:ext uri="{FF2B5EF4-FFF2-40B4-BE49-F238E27FC236}">
                <a16:creationId xmlns:a16="http://schemas.microsoft.com/office/drawing/2014/main" xmlns="" id="{70C7BA97-C4BA-F11A-3328-BBD2F7235F27}"/>
              </a:ext>
            </a:extLst>
          </p:cNvPr>
          <p:cNvSpPr>
            <a:spLocks noGrp="1"/>
          </p:cNvSpPr>
          <p:nvPr>
            <p:ph idx="1"/>
          </p:nvPr>
        </p:nvSpPr>
        <p:spPr/>
        <p:txBody>
          <a:bodyPr/>
          <a:lstStyle/>
          <a:p>
            <a:pPr marL="0" indent="0">
              <a:buFontTx/>
              <a:buNone/>
            </a:pPr>
            <a:r>
              <a:rPr lang="de-DE" altLang="de-DE" sz="3200" dirty="0"/>
              <a:t>Die Gesamtschule ermöglicht in einem </a:t>
            </a:r>
            <a:r>
              <a:rPr lang="de-DE" altLang="de-DE" sz="3200" u="sng" dirty="0"/>
              <a:t>differenzierten Unterrichtssystem</a:t>
            </a:r>
            <a:r>
              <a:rPr lang="de-DE" altLang="de-DE" sz="3200" dirty="0"/>
              <a:t> Bildungsgänge, die ohne Zuordnung zu unterschiedlichen Schulformen zu allen Abschlüssen der Sekundarstufe I und II führen.</a:t>
            </a:r>
          </a:p>
          <a:p>
            <a:pPr marL="0" indent="0">
              <a:buFontTx/>
              <a:buNone/>
            </a:pPr>
            <a:r>
              <a:rPr lang="de-DE" altLang="de-DE" sz="3200" dirty="0"/>
              <a:t>Gesamtschulen werden in der Regel als </a:t>
            </a:r>
            <a:r>
              <a:rPr lang="de-DE" altLang="de-DE" sz="3200" dirty="0">
                <a:highlight>
                  <a:srgbClr val="FFFF00"/>
                </a:highlight>
              </a:rPr>
              <a:t>Ganztagsschulen</a:t>
            </a:r>
            <a:r>
              <a:rPr lang="de-DE" altLang="de-DE" sz="3200" dirty="0"/>
              <a:t> geführt.</a:t>
            </a:r>
          </a:p>
          <a:p>
            <a:pPr marL="0" indent="0">
              <a:buNone/>
            </a:pPr>
            <a:endParaRPr lang="de-DE" dirty="0"/>
          </a:p>
        </p:txBody>
      </p:sp>
    </p:spTree>
    <p:extLst>
      <p:ext uri="{BB962C8B-B14F-4D97-AF65-F5344CB8AC3E}">
        <p14:creationId xmlns:p14="http://schemas.microsoft.com/office/powerpoint/2010/main" val="3559269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D24CCB6-09E6-DFD4-6A6A-51205192630B}"/>
              </a:ext>
            </a:extLst>
          </p:cNvPr>
          <p:cNvSpPr>
            <a:spLocks noGrp="1"/>
          </p:cNvSpPr>
          <p:nvPr>
            <p:ph type="title"/>
          </p:nvPr>
        </p:nvSpPr>
        <p:spPr/>
        <p:txBody>
          <a:bodyPr/>
          <a:lstStyle/>
          <a:p>
            <a:endParaRPr lang="de-DE"/>
          </a:p>
        </p:txBody>
      </p:sp>
      <p:pic>
        <p:nvPicPr>
          <p:cNvPr id="5" name="Inhaltsplatzhalter 4">
            <a:extLst>
              <a:ext uri="{FF2B5EF4-FFF2-40B4-BE49-F238E27FC236}">
                <a16:creationId xmlns:a16="http://schemas.microsoft.com/office/drawing/2014/main" xmlns="" id="{85E40065-8DBE-951D-60F5-8D1191F7AF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40377"/>
            <a:ext cx="6606862" cy="6817623"/>
          </a:xfrm>
        </p:spPr>
      </p:pic>
      <p:sp>
        <p:nvSpPr>
          <p:cNvPr id="7" name="Textfeld 6">
            <a:extLst>
              <a:ext uri="{FF2B5EF4-FFF2-40B4-BE49-F238E27FC236}">
                <a16:creationId xmlns:a16="http://schemas.microsoft.com/office/drawing/2014/main" xmlns="" id="{BB68FE08-60AF-FA39-A640-A5CBCDC462A7}"/>
              </a:ext>
            </a:extLst>
          </p:cNvPr>
          <p:cNvSpPr txBox="1"/>
          <p:nvPr/>
        </p:nvSpPr>
        <p:spPr>
          <a:xfrm>
            <a:off x="7551313" y="5846544"/>
            <a:ext cx="3802487" cy="646331"/>
          </a:xfrm>
          <a:prstGeom prst="rect">
            <a:avLst/>
          </a:prstGeom>
          <a:noFill/>
        </p:spPr>
        <p:txBody>
          <a:bodyPr wrap="square">
            <a:spAutoFit/>
          </a:bodyPr>
          <a:lstStyle/>
          <a:p>
            <a:r>
              <a:rPr lang="de-DE" sz="1200" dirty="0"/>
              <a:t>Quelle: https://</a:t>
            </a:r>
            <a:r>
              <a:rPr lang="de-DE" sz="1200" dirty="0" err="1"/>
              <a:t>www.aachener-gesamt.schule</a:t>
            </a:r>
            <a:r>
              <a:rPr lang="de-DE" sz="1200" dirty="0"/>
              <a:t>/allgemein/schullaufbahn/jahrgaenge-5-bis-7/beispielstundenplan-einer-5ten-klasse/</a:t>
            </a:r>
          </a:p>
        </p:txBody>
      </p:sp>
    </p:spTree>
    <p:extLst>
      <p:ext uri="{BB962C8B-B14F-4D97-AF65-F5344CB8AC3E}">
        <p14:creationId xmlns:p14="http://schemas.microsoft.com/office/powerpoint/2010/main" val="1473960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3A20F2D-33B2-A49C-6B99-131EBA53EEF8}"/>
              </a:ext>
            </a:extLst>
          </p:cNvPr>
          <p:cNvSpPr>
            <a:spLocks noGrp="1"/>
          </p:cNvSpPr>
          <p:nvPr>
            <p:ph type="title"/>
          </p:nvPr>
        </p:nvSpPr>
        <p:spPr>
          <a:solidFill>
            <a:schemeClr val="accent1">
              <a:lumMod val="40000"/>
              <a:lumOff val="60000"/>
            </a:schemeClr>
          </a:solidFill>
        </p:spPr>
        <p:txBody>
          <a:bodyPr/>
          <a:lstStyle/>
          <a:p>
            <a:r>
              <a:rPr lang="de-DE" b="1" dirty="0"/>
              <a:t>Die Gesamtschule - das System</a:t>
            </a:r>
          </a:p>
        </p:txBody>
      </p:sp>
      <p:sp>
        <p:nvSpPr>
          <p:cNvPr id="3" name="Inhaltsplatzhalter 2">
            <a:extLst>
              <a:ext uri="{FF2B5EF4-FFF2-40B4-BE49-F238E27FC236}">
                <a16:creationId xmlns:a16="http://schemas.microsoft.com/office/drawing/2014/main" xmlns="" id="{70C7BA97-C4BA-F11A-3328-BBD2F7235F27}"/>
              </a:ext>
            </a:extLst>
          </p:cNvPr>
          <p:cNvSpPr>
            <a:spLocks noGrp="1"/>
          </p:cNvSpPr>
          <p:nvPr>
            <p:ph idx="1"/>
          </p:nvPr>
        </p:nvSpPr>
        <p:spPr/>
        <p:txBody>
          <a:bodyPr/>
          <a:lstStyle/>
          <a:p>
            <a:pPr>
              <a:buFont typeface="Arial" panose="020B0604020202020204" pitchFamily="34" charset="0"/>
              <a:buChar char="•"/>
              <a:defRPr/>
            </a:pPr>
            <a:r>
              <a:rPr lang="de-DE" sz="3200" dirty="0">
                <a:ea typeface="ＭＳ Ｐゴシック" charset="0"/>
                <a:cs typeface="Wingdings 3" charset="2"/>
              </a:rPr>
              <a:t>Unterricht in den Klassen 5 und 6 im Klassenverband</a:t>
            </a:r>
          </a:p>
          <a:p>
            <a:pPr algn="just">
              <a:buFont typeface="Arial" panose="020B0604020202020204" pitchFamily="34" charset="0"/>
              <a:buChar char="•"/>
              <a:defRPr/>
            </a:pPr>
            <a:r>
              <a:rPr lang="de-DE" sz="3200" dirty="0">
                <a:latin typeface="+mj-lt"/>
                <a:ea typeface="ＭＳ Ｐゴシック" charset="0"/>
                <a:cs typeface="Wingdings 3" charset="2"/>
              </a:rPr>
              <a:t>Die Schüler*innen gehen </a:t>
            </a:r>
            <a:r>
              <a:rPr lang="de-DE" sz="3200" b="1" dirty="0">
                <a:highlight>
                  <a:srgbClr val="FFFF00"/>
                </a:highlight>
                <a:latin typeface="+mj-lt"/>
                <a:ea typeface="ＭＳ Ｐゴシック" charset="0"/>
                <a:cs typeface="Wingdings 3" charset="2"/>
              </a:rPr>
              <a:t>ohne Versetzung </a:t>
            </a:r>
            <a:r>
              <a:rPr lang="de-DE" sz="3200" dirty="0">
                <a:latin typeface="+mj-lt"/>
                <a:ea typeface="ＭＳ Ｐゴシック" charset="0"/>
                <a:cs typeface="Wingdings 3" charset="2"/>
              </a:rPr>
              <a:t>in die Klassen 6 - 9 über. </a:t>
            </a:r>
          </a:p>
          <a:p>
            <a:pPr marL="0" indent="0" algn="just">
              <a:buNone/>
              <a:defRPr/>
            </a:pPr>
            <a:r>
              <a:rPr lang="de-DE" sz="3200" dirty="0">
                <a:latin typeface="+mj-lt"/>
                <a:ea typeface="ＭＳ Ｐゴシック" charset="0"/>
                <a:cs typeface="Wingdings 3" charset="2"/>
                <a:sym typeface="Wingdings" pitchFamily="2" charset="2"/>
              </a:rPr>
              <a:t></a:t>
            </a:r>
            <a:r>
              <a:rPr lang="de-DE" sz="3200" dirty="0">
                <a:latin typeface="+mj-lt"/>
                <a:ea typeface="ＭＳ Ｐゴシック" charset="0"/>
                <a:cs typeface="Wingdings 3" charset="2"/>
              </a:rPr>
              <a:t>Auf Antrag der Eltern ist die Wiederholung einer Klasse zugunsten einer besseren Förderung möglich.</a:t>
            </a:r>
          </a:p>
          <a:p>
            <a:pPr algn="just">
              <a:buFont typeface="Arial" panose="020B0604020202020204" pitchFamily="34" charset="0"/>
              <a:buChar char="•"/>
              <a:defRPr/>
            </a:pPr>
            <a:r>
              <a:rPr lang="de-DE" sz="3200" dirty="0">
                <a:latin typeface="+mj-lt"/>
                <a:ea typeface="ＭＳ Ｐゴシック" charset="0"/>
                <a:cs typeface="Wingdings 3" charset="2"/>
              </a:rPr>
              <a:t>Das Abitur wird in der Regel nach 9 Jahren erworben.</a:t>
            </a:r>
          </a:p>
          <a:p>
            <a:pPr marL="0" indent="0">
              <a:buNone/>
            </a:pPr>
            <a:endParaRPr lang="de-DE" dirty="0"/>
          </a:p>
        </p:txBody>
      </p:sp>
    </p:spTree>
    <p:extLst>
      <p:ext uri="{BB962C8B-B14F-4D97-AF65-F5344CB8AC3E}">
        <p14:creationId xmlns:p14="http://schemas.microsoft.com/office/powerpoint/2010/main" val="9266548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3A20F2D-33B2-A49C-6B99-131EBA53EEF8}"/>
              </a:ext>
            </a:extLst>
          </p:cNvPr>
          <p:cNvSpPr>
            <a:spLocks noGrp="1"/>
          </p:cNvSpPr>
          <p:nvPr>
            <p:ph type="title"/>
          </p:nvPr>
        </p:nvSpPr>
        <p:spPr>
          <a:solidFill>
            <a:schemeClr val="accent1">
              <a:lumMod val="40000"/>
              <a:lumOff val="60000"/>
            </a:schemeClr>
          </a:solidFill>
        </p:spPr>
        <p:txBody>
          <a:bodyPr/>
          <a:lstStyle/>
          <a:p>
            <a:r>
              <a:rPr lang="de-DE" b="1" dirty="0"/>
              <a:t>Die Gesamtschule - das System</a:t>
            </a:r>
          </a:p>
        </p:txBody>
      </p:sp>
      <p:sp>
        <p:nvSpPr>
          <p:cNvPr id="3" name="Inhaltsplatzhalter 2">
            <a:extLst>
              <a:ext uri="{FF2B5EF4-FFF2-40B4-BE49-F238E27FC236}">
                <a16:creationId xmlns:a16="http://schemas.microsoft.com/office/drawing/2014/main" xmlns="" id="{70C7BA97-C4BA-F11A-3328-BBD2F7235F27}"/>
              </a:ext>
            </a:extLst>
          </p:cNvPr>
          <p:cNvSpPr>
            <a:spLocks noGrp="1"/>
          </p:cNvSpPr>
          <p:nvPr>
            <p:ph idx="1"/>
          </p:nvPr>
        </p:nvSpPr>
        <p:spPr/>
        <p:txBody>
          <a:bodyPr/>
          <a:lstStyle/>
          <a:p>
            <a:pPr algn="just"/>
            <a:r>
              <a:rPr lang="de-DE" altLang="de-DE" sz="3200" u="sng" dirty="0"/>
              <a:t>Grund- und Erweiterungsebene </a:t>
            </a:r>
            <a:r>
              <a:rPr lang="de-DE" altLang="de-DE" sz="3200" dirty="0"/>
              <a:t>(äußere Differenzierung)</a:t>
            </a:r>
          </a:p>
          <a:p>
            <a:pPr algn="just"/>
            <a:r>
              <a:rPr lang="de-DE" altLang="de-DE" sz="3200" dirty="0"/>
              <a:t>Die Gesamtschule bietet in einigen Fächern Unterricht auf zwei Anspruchsebenen an, um den unterschiedlichen Lern-voraussetzungen und Fähigkeiten der Schüler*innen gerecht zu werden (sog. Grund- und Erweiterungskurse).</a:t>
            </a:r>
          </a:p>
          <a:p>
            <a:r>
              <a:rPr lang="de-DE" altLang="de-DE" sz="3200" dirty="0"/>
              <a:t>ab 7. Klasse in Englisch + Mathematik</a:t>
            </a:r>
          </a:p>
          <a:p>
            <a:r>
              <a:rPr lang="de-DE" altLang="de-DE" sz="3200" dirty="0"/>
              <a:t>ab 8. oder 9. Klasse in Deutsch</a:t>
            </a:r>
          </a:p>
          <a:p>
            <a:r>
              <a:rPr lang="de-DE" altLang="de-DE" sz="3200" dirty="0"/>
              <a:t>ab 9. Klasse in Physik oder Chemie</a:t>
            </a:r>
          </a:p>
          <a:p>
            <a:pPr marL="0" indent="0">
              <a:buNone/>
            </a:pPr>
            <a:endParaRPr lang="de-DE" dirty="0"/>
          </a:p>
        </p:txBody>
      </p:sp>
    </p:spTree>
    <p:extLst>
      <p:ext uri="{BB962C8B-B14F-4D97-AF65-F5344CB8AC3E}">
        <p14:creationId xmlns:p14="http://schemas.microsoft.com/office/powerpoint/2010/main" val="327097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3A20F2D-33B2-A49C-6B99-131EBA53EEF8}"/>
              </a:ext>
            </a:extLst>
          </p:cNvPr>
          <p:cNvSpPr>
            <a:spLocks noGrp="1"/>
          </p:cNvSpPr>
          <p:nvPr>
            <p:ph type="title"/>
          </p:nvPr>
        </p:nvSpPr>
        <p:spPr>
          <a:solidFill>
            <a:schemeClr val="accent1">
              <a:lumMod val="40000"/>
              <a:lumOff val="60000"/>
            </a:schemeClr>
          </a:solidFill>
        </p:spPr>
        <p:txBody>
          <a:bodyPr/>
          <a:lstStyle/>
          <a:p>
            <a:r>
              <a:rPr lang="de-DE" b="1" dirty="0"/>
              <a:t>Die Gesamtschule - das System</a:t>
            </a:r>
          </a:p>
        </p:txBody>
      </p:sp>
      <p:sp>
        <p:nvSpPr>
          <p:cNvPr id="3" name="Inhaltsplatzhalter 2">
            <a:extLst>
              <a:ext uri="{FF2B5EF4-FFF2-40B4-BE49-F238E27FC236}">
                <a16:creationId xmlns:a16="http://schemas.microsoft.com/office/drawing/2014/main" xmlns="" id="{70C7BA97-C4BA-F11A-3328-BBD2F7235F27}"/>
              </a:ext>
            </a:extLst>
          </p:cNvPr>
          <p:cNvSpPr>
            <a:spLocks noGrp="1"/>
          </p:cNvSpPr>
          <p:nvPr>
            <p:ph idx="1"/>
          </p:nvPr>
        </p:nvSpPr>
        <p:spPr/>
        <p:txBody>
          <a:bodyPr/>
          <a:lstStyle/>
          <a:p>
            <a:pPr algn="just">
              <a:defRPr/>
            </a:pPr>
            <a:r>
              <a:rPr lang="de-DE" sz="3200" dirty="0">
                <a:ea typeface="ＭＳ Ｐゴシック" charset="0"/>
              </a:rPr>
              <a:t>Differenzierung in einzelnen Fächern in gemeinsamen Lern-gruppen (Binnendifferenzierung)</a:t>
            </a:r>
          </a:p>
          <a:p>
            <a:pPr algn="just">
              <a:defRPr/>
            </a:pPr>
            <a:r>
              <a:rPr lang="de-DE" sz="3200" dirty="0">
                <a:ea typeface="ＭＳ Ｐゴシック" charset="0"/>
              </a:rPr>
              <a:t>Wechsel zwischen Grund- und Erweiterungskurs zu Beginn des Schuljahres bis zur 10. Klasse möglich</a:t>
            </a:r>
          </a:p>
          <a:p>
            <a:pPr algn="just">
              <a:defRPr/>
            </a:pPr>
            <a:r>
              <a:rPr lang="de-DE" sz="3200" dirty="0">
                <a:ea typeface="ＭＳ Ｐゴシック" charset="0"/>
              </a:rPr>
              <a:t>zusätzliche Förderangebote zur Aufarbeitung von Lernrück-ständen</a:t>
            </a:r>
          </a:p>
          <a:p>
            <a:pPr marL="0" indent="0">
              <a:buNone/>
            </a:pPr>
            <a:endParaRPr lang="de-DE" dirty="0"/>
          </a:p>
        </p:txBody>
      </p:sp>
    </p:spTree>
    <p:extLst>
      <p:ext uri="{BB962C8B-B14F-4D97-AF65-F5344CB8AC3E}">
        <p14:creationId xmlns:p14="http://schemas.microsoft.com/office/powerpoint/2010/main" val="2026801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048EF1D-D286-CF9D-9692-29E3E7F61B1E}"/>
              </a:ext>
            </a:extLst>
          </p:cNvPr>
          <p:cNvSpPr>
            <a:spLocks noGrp="1"/>
          </p:cNvSpPr>
          <p:nvPr>
            <p:ph type="title"/>
          </p:nvPr>
        </p:nvSpPr>
        <p:spPr>
          <a:solidFill>
            <a:schemeClr val="accent1">
              <a:lumMod val="40000"/>
              <a:lumOff val="60000"/>
            </a:schemeClr>
          </a:solidFill>
        </p:spPr>
        <p:txBody>
          <a:bodyPr/>
          <a:lstStyle/>
          <a:p>
            <a:r>
              <a:rPr lang="de-DE" b="1" dirty="0"/>
              <a:t>Die Gesamtschule</a:t>
            </a:r>
          </a:p>
        </p:txBody>
      </p:sp>
      <p:sp>
        <p:nvSpPr>
          <p:cNvPr id="3" name="Inhaltsplatzhalter 2">
            <a:extLst>
              <a:ext uri="{FF2B5EF4-FFF2-40B4-BE49-F238E27FC236}">
                <a16:creationId xmlns:a16="http://schemas.microsoft.com/office/drawing/2014/main" xmlns="" id="{D66146C8-0186-F78C-6535-1C9EB68994C6}"/>
              </a:ext>
            </a:extLst>
          </p:cNvPr>
          <p:cNvSpPr>
            <a:spLocks noGrp="1"/>
          </p:cNvSpPr>
          <p:nvPr>
            <p:ph idx="1"/>
          </p:nvPr>
        </p:nvSpPr>
        <p:spPr/>
        <p:txBody>
          <a:bodyPr/>
          <a:lstStyle/>
          <a:p>
            <a:pPr marL="0" indent="0">
              <a:buFontTx/>
              <a:buNone/>
              <a:defRPr/>
            </a:pPr>
            <a:r>
              <a:rPr lang="de-DE" altLang="de-DE" sz="3500" dirty="0"/>
              <a:t>Es gibt vier Gesamtschulen in Aachen:</a:t>
            </a:r>
          </a:p>
          <a:p>
            <a:pPr marL="0" indent="0">
              <a:buFontTx/>
              <a:buNone/>
              <a:defRPr/>
            </a:pPr>
            <a:endParaRPr lang="de-DE" altLang="de-DE" sz="3500" dirty="0"/>
          </a:p>
          <a:p>
            <a:pPr>
              <a:defRPr/>
            </a:pPr>
            <a:r>
              <a:rPr lang="de-DE" altLang="de-DE" sz="3500" dirty="0"/>
              <a:t>4. Aachener Gesamtschule</a:t>
            </a:r>
          </a:p>
          <a:p>
            <a:pPr>
              <a:defRPr/>
            </a:pPr>
            <a:r>
              <a:rPr lang="de-DE" altLang="de-DE" sz="3500" dirty="0"/>
              <a:t>Heinrich –Heine-Gesamtschule</a:t>
            </a:r>
          </a:p>
          <a:p>
            <a:pPr>
              <a:defRPr/>
            </a:pPr>
            <a:r>
              <a:rPr lang="de-DE" altLang="de-DE" sz="3500" dirty="0"/>
              <a:t>Maria-Montessori-Gesamtschule</a:t>
            </a:r>
          </a:p>
          <a:p>
            <a:pPr>
              <a:defRPr/>
            </a:pPr>
            <a:r>
              <a:rPr lang="de-DE" altLang="de-DE" sz="3500" dirty="0"/>
              <a:t>Gesamtschule Aachen-Brand</a:t>
            </a:r>
          </a:p>
          <a:p>
            <a:endParaRPr lang="de-DE" dirty="0"/>
          </a:p>
        </p:txBody>
      </p:sp>
    </p:spTree>
    <p:extLst>
      <p:ext uri="{BB962C8B-B14F-4D97-AF65-F5344CB8AC3E}">
        <p14:creationId xmlns:p14="http://schemas.microsoft.com/office/powerpoint/2010/main" val="27263161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92559BD-8E1F-3756-3C0A-02CACD559D10}"/>
              </a:ext>
            </a:extLst>
          </p:cNvPr>
          <p:cNvSpPr>
            <a:spLocks noGrp="1"/>
          </p:cNvSpPr>
          <p:nvPr>
            <p:ph type="title"/>
          </p:nvPr>
        </p:nvSpPr>
        <p:spPr>
          <a:solidFill>
            <a:schemeClr val="accent1">
              <a:lumMod val="60000"/>
              <a:lumOff val="40000"/>
            </a:schemeClr>
          </a:solidFill>
        </p:spPr>
        <p:txBody>
          <a:bodyPr/>
          <a:lstStyle/>
          <a:p>
            <a:r>
              <a:rPr lang="de-DE" b="1" dirty="0"/>
              <a:t>Beratung und Empfehlung </a:t>
            </a:r>
            <a:br>
              <a:rPr lang="de-DE" b="1" dirty="0"/>
            </a:br>
            <a:r>
              <a:rPr lang="de-DE" b="1" dirty="0">
                <a:sym typeface="Wingdings" pitchFamily="2" charset="2"/>
              </a:rPr>
              <a:t> </a:t>
            </a:r>
            <a:r>
              <a:rPr lang="de-DE" sz="3500" b="1" i="1" dirty="0">
                <a:sym typeface="Wingdings" pitchFamily="2" charset="2"/>
              </a:rPr>
              <a:t>Das Beratungsgespräch</a:t>
            </a:r>
            <a:endParaRPr lang="de-DE" sz="3500" b="1" i="1" dirty="0"/>
          </a:p>
        </p:txBody>
      </p:sp>
      <p:sp>
        <p:nvSpPr>
          <p:cNvPr id="3" name="Inhaltsplatzhalter 2">
            <a:extLst>
              <a:ext uri="{FF2B5EF4-FFF2-40B4-BE49-F238E27FC236}">
                <a16:creationId xmlns:a16="http://schemas.microsoft.com/office/drawing/2014/main" xmlns="" id="{49F9A122-183C-6A23-5B9E-F1EBC8287A25}"/>
              </a:ext>
            </a:extLst>
          </p:cNvPr>
          <p:cNvSpPr>
            <a:spLocks noGrp="1"/>
          </p:cNvSpPr>
          <p:nvPr>
            <p:ph idx="1"/>
          </p:nvPr>
        </p:nvSpPr>
        <p:spPr/>
        <p:txBody>
          <a:bodyPr>
            <a:normAutofit fontScale="40000" lnSpcReduction="20000"/>
          </a:bodyPr>
          <a:lstStyle/>
          <a:p>
            <a:pPr marL="338138" indent="-338138" algn="just" eaLnBrk="1" hangingPunct="1">
              <a:lnSpc>
                <a:spcPct val="170000"/>
              </a:lnSpc>
              <a:spcBef>
                <a:spcPts val="700"/>
              </a:spcBef>
              <a:buFont typeface="Comic Sans MS" panose="030F0902030302020204" pitchFamily="66"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de-DE" altLang="de-DE" sz="5300" dirty="0"/>
              <a:t>Anfang November finden die ersten Klassenkonferenzen statt, in denen alle Fach-lehrer*innen sich hinsichtlich der von der Klassenlehrer*in vorgeschlagenen Schulform-empfehlung beraten.</a:t>
            </a:r>
          </a:p>
          <a:p>
            <a:pPr marL="338138" indent="-338138" algn="just" eaLnBrk="1" hangingPunct="1">
              <a:lnSpc>
                <a:spcPct val="170000"/>
              </a:lnSpc>
              <a:spcBef>
                <a:spcPts val="700"/>
              </a:spcBef>
              <a:buFont typeface="Comic Sans MS" panose="030F0902030302020204" pitchFamily="66"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de-DE" altLang="de-DE" sz="5300" dirty="0"/>
              <a:t>Eltern und Klassenlehrer*innen tauschen anhand eines Beobachtungsbogens (Eltern-/Lehrer*in-/Schüler*in-Sicht) ihre Prognosen aus, welche Schule sie für das Weiterlernen des Kindes für sinnvoll halten. </a:t>
            </a:r>
          </a:p>
          <a:p>
            <a:pPr marL="338138" indent="-338138" algn="just" eaLnBrk="1" hangingPunct="1">
              <a:lnSpc>
                <a:spcPct val="170000"/>
              </a:lnSpc>
              <a:spcBef>
                <a:spcPts val="700"/>
              </a:spcBef>
              <a:buFont typeface="Comic Sans MS" panose="030F0902030302020204" pitchFamily="66"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de-DE" altLang="de-DE" sz="5300" dirty="0"/>
              <a:t>Argumente werden ausgetauscht und abgeglichen.</a:t>
            </a:r>
          </a:p>
          <a:p>
            <a:pPr marL="338138" indent="-338138" algn="just" eaLnBrk="1" hangingPunct="1">
              <a:lnSpc>
                <a:spcPct val="170000"/>
              </a:lnSpc>
              <a:spcBef>
                <a:spcPts val="700"/>
              </a:spcBef>
              <a:buFont typeface="Comic Sans MS" panose="030F0902030302020204" pitchFamily="66"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de-DE" altLang="de-DE" sz="5300" dirty="0"/>
              <a:t>Das Ergebnis wird kurz schriftlich festgehalten (Elternwunsch und Schulempfehlung).</a:t>
            </a:r>
          </a:p>
          <a:p>
            <a:pPr marL="0" indent="0">
              <a:buNone/>
            </a:pPr>
            <a:endParaRPr lang="de-DE" b="1" dirty="0"/>
          </a:p>
        </p:txBody>
      </p:sp>
    </p:spTree>
    <p:extLst>
      <p:ext uri="{BB962C8B-B14F-4D97-AF65-F5344CB8AC3E}">
        <p14:creationId xmlns:p14="http://schemas.microsoft.com/office/powerpoint/2010/main" val="3833847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60BBAFD-AEC3-31ED-16BC-C1656FAF0E7D}"/>
              </a:ext>
            </a:extLst>
          </p:cNvPr>
          <p:cNvSpPr>
            <a:spLocks noGrp="1"/>
          </p:cNvSpPr>
          <p:nvPr>
            <p:ph type="title"/>
          </p:nvPr>
        </p:nvSpPr>
        <p:spPr>
          <a:solidFill>
            <a:schemeClr val="accent1">
              <a:lumMod val="40000"/>
              <a:lumOff val="60000"/>
            </a:schemeClr>
          </a:solidFill>
        </p:spPr>
        <p:txBody>
          <a:bodyPr/>
          <a:lstStyle/>
          <a:p>
            <a:r>
              <a:rPr lang="de-DE" b="1" dirty="0"/>
              <a:t>Termine und Daten</a:t>
            </a:r>
          </a:p>
        </p:txBody>
      </p:sp>
      <p:sp>
        <p:nvSpPr>
          <p:cNvPr id="3" name="Inhaltsplatzhalter 2">
            <a:extLst>
              <a:ext uri="{FF2B5EF4-FFF2-40B4-BE49-F238E27FC236}">
                <a16:creationId xmlns:a16="http://schemas.microsoft.com/office/drawing/2014/main" xmlns="" id="{01469E11-E7C5-D31A-6845-596ABC5E447E}"/>
              </a:ext>
            </a:extLst>
          </p:cNvPr>
          <p:cNvSpPr>
            <a:spLocks noGrp="1"/>
          </p:cNvSpPr>
          <p:nvPr>
            <p:ph idx="1"/>
          </p:nvPr>
        </p:nvSpPr>
        <p:spPr>
          <a:xfrm>
            <a:off x="838200" y="1825624"/>
            <a:ext cx="11353800" cy="5032375"/>
          </a:xfrm>
        </p:spPr>
        <p:txBody>
          <a:bodyPr>
            <a:normAutofit fontScale="85000" lnSpcReduction="10000"/>
          </a:bodyPr>
          <a:lstStyle/>
          <a:p>
            <a:pPr marL="338138" indent="-338138" algn="just" eaLnBrk="1" hangingPunct="1">
              <a:lnSpc>
                <a:spcPct val="160000"/>
              </a:lnSpc>
              <a:spcBef>
                <a:spcPts val="600"/>
              </a:spcBef>
              <a:buFont typeface="Arial" pitchFamily="34"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defRPr/>
            </a:pPr>
            <a:r>
              <a:rPr lang="de-DE" sz="2600" b="1" dirty="0"/>
              <a:t>Heute: </a:t>
            </a:r>
            <a:r>
              <a:rPr lang="de-DE" sz="2600" dirty="0"/>
              <a:t>Information über die Bildungsgänge in der Sekundarstufe I und II und rechtliche Veränderungen</a:t>
            </a:r>
          </a:p>
          <a:p>
            <a:pPr marL="338138" indent="-338138" algn="just" eaLnBrk="1" hangingPunct="1">
              <a:lnSpc>
                <a:spcPct val="160000"/>
              </a:lnSpc>
              <a:spcBef>
                <a:spcPts val="600"/>
              </a:spcBef>
              <a:buFont typeface="Comic Sans MS" pitchFamily="66"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defRPr/>
            </a:pPr>
            <a:r>
              <a:rPr lang="de-DE" sz="2600" b="1" dirty="0"/>
              <a:t>In den nächsten Tagen und Wochen: </a:t>
            </a:r>
            <a:r>
              <a:rPr lang="de-DE" sz="2600" dirty="0"/>
              <a:t>Informationsveranstaltungen der weiterführenden Schulen</a:t>
            </a:r>
          </a:p>
          <a:p>
            <a:pPr marL="338138" indent="-338138" algn="just" eaLnBrk="1" hangingPunct="1">
              <a:lnSpc>
                <a:spcPct val="160000"/>
              </a:lnSpc>
              <a:spcBef>
                <a:spcPts val="600"/>
              </a:spcBef>
              <a:buFont typeface="Comic Sans MS" pitchFamily="66"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defRPr/>
            </a:pPr>
            <a:r>
              <a:rPr lang="de-DE" sz="2600" b="1" dirty="0"/>
              <a:t>Beratung </a:t>
            </a:r>
            <a:r>
              <a:rPr lang="de-DE" sz="2600" dirty="0"/>
              <a:t>durch die Klassenlehrer*innen am Elternsprechtag im November</a:t>
            </a:r>
          </a:p>
          <a:p>
            <a:pPr marL="338138" indent="-338138" algn="just" eaLnBrk="1" hangingPunct="1">
              <a:lnSpc>
                <a:spcPct val="160000"/>
              </a:lnSpc>
              <a:spcBef>
                <a:spcPts val="600"/>
              </a:spcBef>
              <a:buFont typeface="Comic Sans MS" pitchFamily="66"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defRPr/>
            </a:pPr>
            <a:r>
              <a:rPr lang="de-DE" sz="2600" b="1" dirty="0"/>
              <a:t>19.01.2023: </a:t>
            </a:r>
            <a:r>
              <a:rPr lang="de-DE" sz="2600" dirty="0"/>
              <a:t>Halbjahreszeugnis mit begründeter Empfehlung und Anmeldeformular</a:t>
            </a:r>
          </a:p>
          <a:p>
            <a:pPr marL="338138" indent="-338138" algn="just" eaLnBrk="1" hangingPunct="1">
              <a:lnSpc>
                <a:spcPct val="160000"/>
              </a:lnSpc>
              <a:spcBef>
                <a:spcPts val="600"/>
              </a:spcBef>
              <a:buFont typeface="Comic Sans MS" pitchFamily="66"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defRPr/>
            </a:pPr>
            <a:r>
              <a:rPr lang="de-DE" sz="2600" dirty="0"/>
              <a:t>Anmeldung bei </a:t>
            </a:r>
            <a:r>
              <a:rPr lang="de-DE" sz="2600" u="sng" dirty="0"/>
              <a:t>einer</a:t>
            </a:r>
            <a:r>
              <a:rPr lang="de-DE" sz="2600" dirty="0"/>
              <a:t> weiterführenden Schule (?.2023)  </a:t>
            </a:r>
            <a:r>
              <a:rPr lang="de-DE" sz="2600" dirty="0">
                <a:highlight>
                  <a:srgbClr val="FFFF00"/>
                </a:highlight>
              </a:rPr>
              <a:t>– Termin zur Zeit noch nicht bekannt</a:t>
            </a:r>
          </a:p>
          <a:p>
            <a:pPr marL="338138" indent="-338138" algn="just" eaLnBrk="1" hangingPunct="1">
              <a:lnSpc>
                <a:spcPct val="160000"/>
              </a:lnSpc>
              <a:spcBef>
                <a:spcPts val="600"/>
              </a:spcBef>
              <a:buFont typeface="Comic Sans MS" pitchFamily="66"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defRPr/>
            </a:pPr>
            <a:r>
              <a:rPr lang="de-DE" sz="2600" dirty="0"/>
              <a:t>Anmeldung bei privaten Schulen und Gesamtschulen vorzeitig (?.2023) – </a:t>
            </a:r>
            <a:r>
              <a:rPr lang="de-DE" sz="2600" dirty="0">
                <a:highlight>
                  <a:srgbClr val="FFFF00"/>
                </a:highlight>
              </a:rPr>
              <a:t>(s.o.) zeitnahe Rückmeldung</a:t>
            </a:r>
          </a:p>
          <a:p>
            <a:endParaRPr lang="de-DE" dirty="0"/>
          </a:p>
        </p:txBody>
      </p:sp>
    </p:spTree>
    <p:extLst>
      <p:ext uri="{BB962C8B-B14F-4D97-AF65-F5344CB8AC3E}">
        <p14:creationId xmlns:p14="http://schemas.microsoft.com/office/powerpoint/2010/main" val="3949903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5123F59-A821-167C-C1BC-75BC206025FC}"/>
              </a:ext>
            </a:extLst>
          </p:cNvPr>
          <p:cNvSpPr>
            <a:spLocks noGrp="1"/>
          </p:cNvSpPr>
          <p:nvPr>
            <p:ph type="title"/>
          </p:nvPr>
        </p:nvSpPr>
        <p:spPr>
          <a:solidFill>
            <a:schemeClr val="accent1">
              <a:lumMod val="40000"/>
              <a:lumOff val="60000"/>
            </a:schemeClr>
          </a:solidFill>
        </p:spPr>
        <p:txBody>
          <a:bodyPr>
            <a:normAutofit/>
          </a:bodyPr>
          <a:lstStyle/>
          <a:p>
            <a:r>
              <a:rPr lang="de-DE" sz="4000" b="1" dirty="0"/>
              <a:t>Halbjahreszeugnis und begründete Empfehlung</a:t>
            </a:r>
          </a:p>
        </p:txBody>
      </p:sp>
      <p:sp>
        <p:nvSpPr>
          <p:cNvPr id="3" name="Inhaltsplatzhalter 2">
            <a:extLst>
              <a:ext uri="{FF2B5EF4-FFF2-40B4-BE49-F238E27FC236}">
                <a16:creationId xmlns:a16="http://schemas.microsoft.com/office/drawing/2014/main" xmlns="" id="{9079A912-B17C-8318-F346-67E0C6B53AC0}"/>
              </a:ext>
            </a:extLst>
          </p:cNvPr>
          <p:cNvSpPr>
            <a:spLocks noGrp="1"/>
          </p:cNvSpPr>
          <p:nvPr>
            <p:ph idx="1"/>
          </p:nvPr>
        </p:nvSpPr>
        <p:spPr/>
        <p:txBody>
          <a:bodyPr/>
          <a:lstStyle/>
          <a:p>
            <a:pPr indent="-341313" algn="just" eaLnBrk="1" hangingPunct="1">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3200" dirty="0"/>
              <a:t>Das Halbjahreszeugnis ist ein Notenzeugnis. Es enthält eine begründete Schulformempfehlung.</a:t>
            </a:r>
          </a:p>
          <a:p>
            <a:pPr indent="-341313" algn="just" eaLnBrk="1" hangingPunct="1">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3200" dirty="0"/>
              <a:t>Neben den kognitiven Fähigkeiten spielen das Arbeits- und das Sozialverhalten eine entscheidende Rolle. </a:t>
            </a:r>
          </a:p>
          <a:p>
            <a:pPr indent="-341313" algn="just" eaLnBrk="1" hangingPunct="1">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3200" dirty="0"/>
              <a:t>Die Empfehlung kann eindeutig sein oder mit der </a:t>
            </a:r>
            <a:r>
              <a:rPr lang="de-DE" altLang="de-DE" sz="3200" dirty="0" err="1"/>
              <a:t>Einschrän-kung</a:t>
            </a:r>
            <a:r>
              <a:rPr lang="de-DE" altLang="de-DE" sz="3200" dirty="0"/>
              <a:t> eine zweite Möglichkeit offen lassen. Die Gesamtschule ist zusätzlich immer möglich. </a:t>
            </a:r>
          </a:p>
          <a:p>
            <a:pPr marL="0" indent="0">
              <a:buNone/>
            </a:pPr>
            <a:endParaRPr lang="de-DE" dirty="0"/>
          </a:p>
        </p:txBody>
      </p:sp>
    </p:spTree>
    <p:extLst>
      <p:ext uri="{BB962C8B-B14F-4D97-AF65-F5344CB8AC3E}">
        <p14:creationId xmlns:p14="http://schemas.microsoft.com/office/powerpoint/2010/main" val="41633152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61855" y="135881"/>
            <a:ext cx="7991317" cy="1023495"/>
          </a:xfrm>
          <a:solidFill>
            <a:schemeClr val="accent1">
              <a:lumMod val="40000"/>
              <a:lumOff val="60000"/>
            </a:schemeClr>
          </a:solidFill>
        </p:spPr>
        <p:txBody>
          <a:bodyPr>
            <a:noAutofit/>
          </a:bodyPr>
          <a:lstStyle/>
          <a:p>
            <a:r>
              <a:rPr lang="de-DE" sz="3500" b="1" dirty="0"/>
              <a:t>Übergang GS zur weiterführenden Schule</a:t>
            </a:r>
          </a:p>
        </p:txBody>
      </p:sp>
      <p:sp>
        <p:nvSpPr>
          <p:cNvPr id="3" name="Inhaltsplatzhalter 2"/>
          <p:cNvSpPr>
            <a:spLocks noGrp="1"/>
          </p:cNvSpPr>
          <p:nvPr>
            <p:ph idx="1"/>
          </p:nvPr>
        </p:nvSpPr>
        <p:spPr>
          <a:xfrm>
            <a:off x="170961" y="1274372"/>
            <a:ext cx="10578815" cy="5698624"/>
          </a:xfrm>
        </p:spPr>
        <p:txBody>
          <a:bodyPr>
            <a:noAutofit/>
          </a:bodyPr>
          <a:lstStyle/>
          <a:p>
            <a:pPr marL="0" indent="0" algn="ctr">
              <a:buNone/>
            </a:pPr>
            <a:r>
              <a:rPr lang="de-DE" sz="2500" b="1" dirty="0"/>
              <a:t>Anmeldeverfahren</a:t>
            </a:r>
          </a:p>
          <a:p>
            <a:pPr>
              <a:lnSpc>
                <a:spcPct val="100000"/>
              </a:lnSpc>
            </a:pPr>
            <a:r>
              <a:rPr lang="de-DE" sz="2500" dirty="0"/>
              <a:t>Zeugnis Klasse 4 (1. Halbjahr) mit der Förderempfehlung der GS</a:t>
            </a:r>
          </a:p>
          <a:p>
            <a:pPr>
              <a:lnSpc>
                <a:spcPct val="100000"/>
              </a:lnSpc>
            </a:pPr>
            <a:r>
              <a:rPr lang="de-DE" sz="2500" dirty="0"/>
              <a:t>Anmeldeblatt mit rotem Stempel der GS</a:t>
            </a:r>
          </a:p>
          <a:p>
            <a:pPr>
              <a:lnSpc>
                <a:spcPct val="100000"/>
              </a:lnSpc>
            </a:pPr>
            <a:r>
              <a:rPr lang="de-DE" sz="2500" dirty="0"/>
              <a:t>Geburtsurkunde</a:t>
            </a:r>
          </a:p>
          <a:p>
            <a:pPr>
              <a:lnSpc>
                <a:spcPct val="100000"/>
              </a:lnSpc>
            </a:pPr>
            <a:r>
              <a:rPr lang="de-DE" sz="2500" dirty="0"/>
              <a:t>Impfausweis mit Masernimpfung</a:t>
            </a:r>
          </a:p>
          <a:p>
            <a:pPr>
              <a:lnSpc>
                <a:spcPct val="100000"/>
              </a:lnSpc>
            </a:pPr>
            <a:r>
              <a:rPr lang="de-DE" sz="2500" dirty="0"/>
              <a:t>das Kind selbst muss ebenfalls mit zur Anmeldung</a:t>
            </a:r>
          </a:p>
          <a:p>
            <a:pPr>
              <a:lnSpc>
                <a:spcPct val="100000"/>
              </a:lnSpc>
            </a:pPr>
            <a:endParaRPr lang="de-DE" sz="2500" dirty="0"/>
          </a:p>
          <a:p>
            <a:pPr indent="-339725" eaLnBrk="1" hangingPunct="1">
              <a:spcBef>
                <a:spcPts val="6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2500" dirty="0">
                <a:sym typeface="Wingdings" pitchFamily="2" charset="2"/>
              </a:rPr>
              <a:t> </a:t>
            </a:r>
            <a:r>
              <a:rPr lang="de-DE" altLang="de-DE" sz="2500" dirty="0"/>
              <a:t>Eltern, die ihr Kind an einer Schulform anmelden, für die ihr Kind keine Empfehlung erhalten hat, werden zu einem Beratungsgespräch der weiterführenden Schule eingeladen. </a:t>
            </a:r>
          </a:p>
          <a:p>
            <a:pPr indent="-339725" eaLnBrk="1" hangingPunct="1">
              <a:spcBef>
                <a:spcPts val="6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2500" dirty="0">
                <a:sym typeface="Wingdings" pitchFamily="2" charset="2"/>
              </a:rPr>
              <a:t> </a:t>
            </a:r>
            <a:r>
              <a:rPr lang="de-DE" altLang="de-DE" sz="2500" dirty="0"/>
              <a:t>Bei einer </a:t>
            </a:r>
            <a:r>
              <a:rPr lang="de-DE" altLang="de-DE" sz="2500" b="1" dirty="0">
                <a:highlight>
                  <a:srgbClr val="FFFF00"/>
                </a:highlight>
              </a:rPr>
              <a:t>Ablehnung </a:t>
            </a:r>
            <a:r>
              <a:rPr lang="de-DE" altLang="de-DE" sz="2500" dirty="0"/>
              <a:t>wird der Zweit- bzw. Drittwunsch berücksichtigt, sofern die Schule Kapazitäten hat.</a:t>
            </a:r>
          </a:p>
          <a:p>
            <a:pPr marL="0" indent="0">
              <a:lnSpc>
                <a:spcPct val="100000"/>
              </a:lnSpc>
              <a:buNone/>
            </a:pPr>
            <a:endParaRPr lang="de-DE" sz="2500" dirty="0"/>
          </a:p>
        </p:txBody>
      </p:sp>
      <p:pic>
        <p:nvPicPr>
          <p:cNvPr id="1026" name="Picture 2" descr="Umfrage: Sollten Schüler nach der Grundschulzeit sortiert werden? - DER  SPIEG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2607" y="5258350"/>
            <a:ext cx="1265685" cy="12656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anzenfee und Koffertroll und SYDERF rufen zur Schulranzen - Spendenaktion  2018 | Ranzenfee &amp;amp; Koffertro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4176" y="333965"/>
            <a:ext cx="2576863" cy="1880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207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85883EF-44AB-2FE9-637B-BAFDEB66A545}"/>
              </a:ext>
            </a:extLst>
          </p:cNvPr>
          <p:cNvSpPr>
            <a:spLocks noGrp="1"/>
          </p:cNvSpPr>
          <p:nvPr>
            <p:ph type="title"/>
          </p:nvPr>
        </p:nvSpPr>
        <p:spPr>
          <a:solidFill>
            <a:schemeClr val="accent6">
              <a:lumMod val="60000"/>
              <a:lumOff val="40000"/>
            </a:schemeClr>
          </a:solidFill>
        </p:spPr>
        <p:txBody>
          <a:bodyPr/>
          <a:lstStyle/>
          <a:p>
            <a:r>
              <a:rPr lang="de-DE" b="1" dirty="0"/>
              <a:t>Faktoren, die bei der Entscheidung der weiterführenden Schule eine Rolle spielen</a:t>
            </a:r>
          </a:p>
        </p:txBody>
      </p:sp>
      <p:sp>
        <p:nvSpPr>
          <p:cNvPr id="3" name="Inhaltsplatzhalter 2">
            <a:extLst>
              <a:ext uri="{FF2B5EF4-FFF2-40B4-BE49-F238E27FC236}">
                <a16:creationId xmlns:a16="http://schemas.microsoft.com/office/drawing/2014/main" xmlns="" id="{1BAAA3A8-587A-17E2-5EDA-B43B9A1CF3B2}"/>
              </a:ext>
            </a:extLst>
          </p:cNvPr>
          <p:cNvSpPr>
            <a:spLocks noGrp="1"/>
          </p:cNvSpPr>
          <p:nvPr>
            <p:ph idx="1"/>
          </p:nvPr>
        </p:nvSpPr>
        <p:spPr/>
        <p:txBody>
          <a:bodyPr/>
          <a:lstStyle/>
          <a:p>
            <a:r>
              <a:rPr lang="de-DE" dirty="0"/>
              <a:t>Ganztag</a:t>
            </a:r>
          </a:p>
          <a:p>
            <a:r>
              <a:rPr lang="de-DE" dirty="0"/>
              <a:t>Geschwister</a:t>
            </a:r>
          </a:p>
          <a:p>
            <a:r>
              <a:rPr lang="de-DE" dirty="0"/>
              <a:t>Freunde</a:t>
            </a:r>
          </a:p>
          <a:p>
            <a:r>
              <a:rPr lang="de-DE" dirty="0"/>
              <a:t>Sprachen / Profile </a:t>
            </a:r>
          </a:p>
          <a:p>
            <a:r>
              <a:rPr lang="de-DE" dirty="0"/>
              <a:t>Begabungen</a:t>
            </a:r>
          </a:p>
          <a:p>
            <a:r>
              <a:rPr lang="de-DE" dirty="0"/>
              <a:t>Soziales Umfeld</a:t>
            </a:r>
          </a:p>
          <a:p>
            <a:r>
              <a:rPr lang="de-DE" dirty="0"/>
              <a:t>Erreichbarkeit </a:t>
            </a:r>
          </a:p>
          <a:p>
            <a:pPr marL="0" indent="0">
              <a:buNone/>
            </a:pPr>
            <a:endParaRPr lang="de-DE" dirty="0"/>
          </a:p>
        </p:txBody>
      </p:sp>
    </p:spTree>
    <p:extLst>
      <p:ext uri="{BB962C8B-B14F-4D97-AF65-F5344CB8AC3E}">
        <p14:creationId xmlns:p14="http://schemas.microsoft.com/office/powerpoint/2010/main" val="11730486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888D480-A57C-46FB-6BE7-9B64C35BF254}"/>
              </a:ext>
            </a:extLst>
          </p:cNvPr>
          <p:cNvSpPr>
            <a:spLocks noGrp="1"/>
          </p:cNvSpPr>
          <p:nvPr>
            <p:ph type="title"/>
          </p:nvPr>
        </p:nvSpPr>
        <p:spPr>
          <a:solidFill>
            <a:schemeClr val="accent6">
              <a:lumMod val="60000"/>
              <a:lumOff val="40000"/>
            </a:schemeClr>
          </a:solidFill>
        </p:spPr>
        <p:txBody>
          <a:bodyPr/>
          <a:lstStyle/>
          <a:p>
            <a:r>
              <a:rPr lang="de-DE" b="1" dirty="0"/>
              <a:t>Fragen zum Übergang </a:t>
            </a:r>
          </a:p>
        </p:txBody>
      </p:sp>
      <p:sp>
        <p:nvSpPr>
          <p:cNvPr id="3" name="Inhaltsplatzhalter 2">
            <a:extLst>
              <a:ext uri="{FF2B5EF4-FFF2-40B4-BE49-F238E27FC236}">
                <a16:creationId xmlns:a16="http://schemas.microsoft.com/office/drawing/2014/main" xmlns="" id="{D9819646-5FDD-3F75-108A-78BFE1A9B4E5}"/>
              </a:ext>
            </a:extLst>
          </p:cNvPr>
          <p:cNvSpPr>
            <a:spLocks noGrp="1"/>
          </p:cNvSpPr>
          <p:nvPr>
            <p:ph idx="1"/>
          </p:nvPr>
        </p:nvSpPr>
        <p:spPr>
          <a:xfrm>
            <a:off x="838200" y="1825624"/>
            <a:ext cx="10515600" cy="4865107"/>
          </a:xfrm>
        </p:spPr>
        <p:txBody>
          <a:bodyPr>
            <a:normAutofit fontScale="92500" lnSpcReduction="10000"/>
          </a:bodyPr>
          <a:lstStyle/>
          <a:p>
            <a:pPr marL="0" indent="0">
              <a:buNone/>
            </a:pPr>
            <a:r>
              <a:rPr lang="de-DE" dirty="0"/>
              <a:t>Wie ist das bei meinem Kind? </a:t>
            </a:r>
          </a:p>
          <a:p>
            <a:pPr marL="857250" lvl="1" indent="-457200" eaLnBrk="1" hangingPunct="1">
              <a:spcBef>
                <a:spcPts val="600"/>
              </a:spcBef>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2800" dirty="0"/>
              <a:t>Wie geht es mit neuen Situationen und mit fremden Menschen um?</a:t>
            </a:r>
          </a:p>
          <a:p>
            <a:pPr marL="857250" lvl="1" indent="-457200" eaLnBrk="1" hangingPunct="1">
              <a:spcBef>
                <a:spcPts val="600"/>
              </a:spcBef>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2800" dirty="0"/>
              <a:t>Ist mein Kind belastbar?</a:t>
            </a:r>
          </a:p>
          <a:p>
            <a:pPr marL="857250" lvl="1" indent="-457200" eaLnBrk="1" hangingPunct="1">
              <a:spcBef>
                <a:spcPts val="600"/>
              </a:spcBef>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2800" dirty="0"/>
              <a:t>Kann es Misserfolge verkraften, ohne an sich zu zweifeln?</a:t>
            </a:r>
          </a:p>
          <a:p>
            <a:pPr marL="857250" lvl="1" indent="-457200" eaLnBrk="1" hangingPunct="1">
              <a:spcBef>
                <a:spcPts val="600"/>
              </a:spcBef>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2800" dirty="0"/>
              <a:t>Ist das Kind von sich aus neugierig und wissensdurstig?</a:t>
            </a:r>
          </a:p>
          <a:p>
            <a:pPr marL="857250" lvl="1" indent="-457200" eaLnBrk="1" hangingPunct="1">
              <a:lnSpc>
                <a:spcPct val="110000"/>
              </a:lnSpc>
              <a:spcBef>
                <a:spcPts val="600"/>
              </a:spcBef>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2800" dirty="0"/>
              <a:t>Lernt mein Kind gerne?</a:t>
            </a:r>
          </a:p>
          <a:p>
            <a:pPr marL="857250" lvl="1" indent="-457200" eaLnBrk="1" hangingPunct="1">
              <a:lnSpc>
                <a:spcPct val="110000"/>
              </a:lnSpc>
              <a:spcBef>
                <a:spcPts val="600"/>
              </a:spcBef>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2800" dirty="0"/>
              <a:t>Wie selbstständig arbeitet es?</a:t>
            </a:r>
          </a:p>
          <a:p>
            <a:pPr marL="857250" lvl="1" indent="-457200" eaLnBrk="1" hangingPunct="1">
              <a:lnSpc>
                <a:spcPct val="110000"/>
              </a:lnSpc>
              <a:spcBef>
                <a:spcPts val="600"/>
              </a:spcBef>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2800" dirty="0">
                <a:solidFill>
                  <a:srgbClr val="000000"/>
                </a:solidFill>
              </a:rPr>
              <a:t>Wieviel Hilfe benötigt es bei den Hausaufgaben?</a:t>
            </a:r>
          </a:p>
          <a:p>
            <a:pPr marL="857250" lvl="1" indent="-457200" eaLnBrk="1" hangingPunct="1">
              <a:lnSpc>
                <a:spcPct val="110000"/>
              </a:lnSpc>
              <a:spcBef>
                <a:spcPts val="600"/>
              </a:spcBef>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2800" dirty="0">
                <a:solidFill>
                  <a:srgbClr val="000000"/>
                </a:solidFill>
              </a:rPr>
              <a:t> Hat es Angst vor Leistungsüberprüfungen?</a:t>
            </a:r>
          </a:p>
          <a:p>
            <a:pPr marL="857250" lvl="1" indent="-457200" eaLnBrk="1" hangingPunct="1">
              <a:lnSpc>
                <a:spcPct val="110000"/>
              </a:lnSpc>
              <a:spcBef>
                <a:spcPts val="600"/>
              </a:spcBef>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2800" dirty="0">
                <a:solidFill>
                  <a:srgbClr val="000000"/>
                </a:solidFill>
              </a:rPr>
              <a:t>Mit welchem Aufwand entstehen die (guten) Leistungen?</a:t>
            </a:r>
          </a:p>
          <a:p>
            <a:pPr marL="857250" lvl="1" indent="-457200" eaLnBrk="1" hangingPunct="1">
              <a:lnSpc>
                <a:spcPct val="110000"/>
              </a:lnSpc>
              <a:spcBef>
                <a:spcPts val="600"/>
              </a:spcBef>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2800" dirty="0">
                <a:solidFill>
                  <a:srgbClr val="000000"/>
                </a:solidFill>
              </a:rPr>
              <a:t>Wie hoch ist der Erwartungsdruck des Umfeldes?</a:t>
            </a:r>
          </a:p>
          <a:p>
            <a:pPr marL="0" indent="0">
              <a:buNone/>
            </a:pPr>
            <a:endParaRPr lang="de-DE" dirty="0"/>
          </a:p>
        </p:txBody>
      </p:sp>
    </p:spTree>
    <p:extLst>
      <p:ext uri="{BB962C8B-B14F-4D97-AF65-F5344CB8AC3E}">
        <p14:creationId xmlns:p14="http://schemas.microsoft.com/office/powerpoint/2010/main" val="3345743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DBCAA3D-A41C-ADFA-7AEF-305BDC5D0447}"/>
              </a:ext>
            </a:extLst>
          </p:cNvPr>
          <p:cNvSpPr>
            <a:spLocks noGrp="1"/>
          </p:cNvSpPr>
          <p:nvPr>
            <p:ph type="title"/>
          </p:nvPr>
        </p:nvSpPr>
        <p:spPr>
          <a:solidFill>
            <a:schemeClr val="accent6">
              <a:lumMod val="60000"/>
              <a:lumOff val="40000"/>
            </a:schemeClr>
          </a:solidFill>
        </p:spPr>
        <p:txBody>
          <a:bodyPr/>
          <a:lstStyle/>
          <a:p>
            <a:r>
              <a:rPr lang="de-DE" b="1" dirty="0"/>
              <a:t>Bitte bedenken Sie… </a:t>
            </a:r>
          </a:p>
        </p:txBody>
      </p:sp>
      <p:sp>
        <p:nvSpPr>
          <p:cNvPr id="3" name="Inhaltsplatzhalter 2">
            <a:extLst>
              <a:ext uri="{FF2B5EF4-FFF2-40B4-BE49-F238E27FC236}">
                <a16:creationId xmlns:a16="http://schemas.microsoft.com/office/drawing/2014/main" xmlns="" id="{0324B2FC-E584-9BB0-84B5-32EE0ED36C26}"/>
              </a:ext>
            </a:extLst>
          </p:cNvPr>
          <p:cNvSpPr>
            <a:spLocks noGrp="1"/>
          </p:cNvSpPr>
          <p:nvPr>
            <p:ph idx="1"/>
          </p:nvPr>
        </p:nvSpPr>
        <p:spPr/>
        <p:txBody>
          <a:bodyPr>
            <a:normAutofit fontScale="92500" lnSpcReduction="10000"/>
          </a:bodyPr>
          <a:lstStyle/>
          <a:p>
            <a:pPr algn="just">
              <a:buFont typeface="Arial" panose="020B0604020202020204" pitchFamily="34" charset="0"/>
              <a:buChar char="•"/>
            </a:pPr>
            <a:r>
              <a:rPr lang="de-DE" altLang="de-DE" sz="2800" dirty="0"/>
              <a:t>Ein Scheitern auf der gewählten Schulform kann die Psyche eines Kindes und die Beziehungen innerhalb der Familie stark belasten.</a:t>
            </a:r>
          </a:p>
          <a:p>
            <a:pPr algn="just">
              <a:buFont typeface="Arial" panose="020B0604020202020204" pitchFamily="34" charset="0"/>
              <a:buChar char="•"/>
            </a:pPr>
            <a:r>
              <a:rPr lang="de-DE" altLang="de-DE" sz="2800" dirty="0"/>
              <a:t>Ein Wechsel in eine niedrigere Schulform kann schwierig werden.</a:t>
            </a:r>
          </a:p>
          <a:p>
            <a:pPr marL="0" indent="0" algn="just">
              <a:buNone/>
            </a:pPr>
            <a:endParaRPr lang="de-DE" altLang="de-DE" sz="4000" dirty="0"/>
          </a:p>
          <a:p>
            <a:pPr marL="0" indent="0" algn="just">
              <a:buNone/>
            </a:pPr>
            <a:r>
              <a:rPr lang="de-DE" altLang="de-DE" sz="2800" u="sng" dirty="0"/>
              <a:t>Daher: </a:t>
            </a:r>
          </a:p>
          <a:p>
            <a:pPr algn="just"/>
            <a:r>
              <a:rPr lang="de-DE" altLang="de-DE" sz="2800" dirty="0"/>
              <a:t>Fördern Sie die Eigenverantwortlichkeit Ihres Kindes!</a:t>
            </a:r>
          </a:p>
          <a:p>
            <a:pPr algn="just">
              <a:buFont typeface="Arial" panose="020B0604020202020204" pitchFamily="34" charset="0"/>
              <a:buChar char="•"/>
            </a:pPr>
            <a:r>
              <a:rPr lang="de-DE" altLang="de-DE" sz="2800" dirty="0"/>
              <a:t>Ermutigen Sie Ihr Kind!</a:t>
            </a:r>
          </a:p>
          <a:p>
            <a:pPr algn="just">
              <a:buFont typeface="Arial" panose="020B0604020202020204" pitchFamily="34" charset="0"/>
              <a:buChar char="•"/>
            </a:pPr>
            <a:r>
              <a:rPr lang="de-DE" altLang="de-DE" sz="2800" dirty="0"/>
              <a:t>Bildung ist mehr als reines Wissen! </a:t>
            </a:r>
          </a:p>
          <a:p>
            <a:pPr marL="0" indent="0" algn="just">
              <a:buNone/>
            </a:pPr>
            <a:r>
              <a:rPr lang="de-DE" altLang="de-DE" sz="2800" dirty="0"/>
              <a:t>=&gt; Die beste Schule für Ihr Kind ist seinem Leistungsvermögen angemessen und lässt ihm noch Freiraum für Hobbys, Freunde und Sport. </a:t>
            </a:r>
          </a:p>
          <a:p>
            <a:pPr marL="0" indent="0">
              <a:buNone/>
            </a:pPr>
            <a:endParaRPr lang="de-DE" dirty="0"/>
          </a:p>
        </p:txBody>
      </p:sp>
    </p:spTree>
    <p:extLst>
      <p:ext uri="{BB962C8B-B14F-4D97-AF65-F5344CB8AC3E}">
        <p14:creationId xmlns:p14="http://schemas.microsoft.com/office/powerpoint/2010/main" val="15660431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89ABDBCD-59F2-CDD4-798C-00B9B03EC6AB}"/>
              </a:ext>
            </a:extLst>
          </p:cNvPr>
          <p:cNvSpPr>
            <a:spLocks noGrp="1"/>
          </p:cNvSpPr>
          <p:nvPr>
            <p:ph type="title"/>
          </p:nvPr>
        </p:nvSpPr>
        <p:spPr>
          <a:xfrm>
            <a:off x="831850" y="525707"/>
            <a:ext cx="10515600" cy="1500187"/>
          </a:xfrm>
        </p:spPr>
        <p:txBody>
          <a:bodyPr>
            <a:normAutofit fontScale="90000"/>
          </a:bodyPr>
          <a:lstStyle/>
          <a:p>
            <a:pPr algn="ctr"/>
            <a:r>
              <a:rPr lang="de-DE" dirty="0"/>
              <a:t>Die ersten Tage an der weiterführenden Schule </a:t>
            </a:r>
          </a:p>
        </p:txBody>
      </p:sp>
      <p:sp>
        <p:nvSpPr>
          <p:cNvPr id="5" name="Textplatzhalter 4">
            <a:extLst>
              <a:ext uri="{FF2B5EF4-FFF2-40B4-BE49-F238E27FC236}">
                <a16:creationId xmlns:a16="http://schemas.microsoft.com/office/drawing/2014/main" xmlns="" id="{4B0B8408-8D24-CFF9-A18D-E664DB481384}"/>
              </a:ext>
            </a:extLst>
          </p:cNvPr>
          <p:cNvSpPr>
            <a:spLocks noGrp="1"/>
          </p:cNvSpPr>
          <p:nvPr>
            <p:ph type="body" idx="1"/>
          </p:nvPr>
        </p:nvSpPr>
        <p:spPr/>
        <p:txBody>
          <a:bodyPr/>
          <a:lstStyle/>
          <a:p>
            <a:endParaRPr lang="de-DE"/>
          </a:p>
        </p:txBody>
      </p:sp>
      <p:pic>
        <p:nvPicPr>
          <p:cNvPr id="1026" name="Picture 2" descr="5. Klasse">
            <a:extLst>
              <a:ext uri="{FF2B5EF4-FFF2-40B4-BE49-F238E27FC236}">
                <a16:creationId xmlns:a16="http://schemas.microsoft.com/office/drawing/2014/main" xmlns="" id="{C69F9086-DC9B-0CF5-099A-758F266622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8501" y="2481307"/>
            <a:ext cx="6074997" cy="3452401"/>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xmlns="" id="{6F87441E-A00E-347B-5416-283F24499B1E}"/>
              </a:ext>
            </a:extLst>
          </p:cNvPr>
          <p:cNvSpPr txBox="1"/>
          <p:nvPr/>
        </p:nvSpPr>
        <p:spPr>
          <a:xfrm>
            <a:off x="4499310" y="6447692"/>
            <a:ext cx="3180679" cy="246221"/>
          </a:xfrm>
          <a:prstGeom prst="rect">
            <a:avLst/>
          </a:prstGeom>
          <a:noFill/>
        </p:spPr>
        <p:txBody>
          <a:bodyPr wrap="none" rtlCol="0">
            <a:spAutoFit/>
          </a:bodyPr>
          <a:lstStyle/>
          <a:p>
            <a:r>
              <a:rPr lang="de-DE" sz="1000" dirty="0"/>
              <a:t>Quelle Bild: https://</a:t>
            </a:r>
            <a:r>
              <a:rPr lang="de-DE" sz="1000" dirty="0" err="1"/>
              <a:t>www.hsto.de</a:t>
            </a:r>
            <a:r>
              <a:rPr lang="de-DE" sz="1000" dirty="0"/>
              <a:t>/</a:t>
            </a:r>
            <a:r>
              <a:rPr lang="de-DE" sz="1000" dirty="0" err="1"/>
              <a:t>index.php</a:t>
            </a:r>
            <a:r>
              <a:rPr lang="de-DE" sz="1000" dirty="0"/>
              <a:t>/153-5-klasse</a:t>
            </a:r>
          </a:p>
        </p:txBody>
      </p:sp>
    </p:spTree>
    <p:extLst>
      <p:ext uri="{BB962C8B-B14F-4D97-AF65-F5344CB8AC3E}">
        <p14:creationId xmlns:p14="http://schemas.microsoft.com/office/powerpoint/2010/main" val="2258818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105E974-9C09-59DE-BAE1-7B445143CE8A}"/>
              </a:ext>
            </a:extLst>
          </p:cNvPr>
          <p:cNvSpPr>
            <a:spLocks noGrp="1"/>
          </p:cNvSpPr>
          <p:nvPr>
            <p:ph type="title"/>
          </p:nvPr>
        </p:nvSpPr>
        <p:spPr>
          <a:xfrm>
            <a:off x="831850" y="1093349"/>
            <a:ext cx="10515600" cy="1500187"/>
          </a:xfrm>
          <a:solidFill>
            <a:schemeClr val="accent4">
              <a:lumMod val="60000"/>
              <a:lumOff val="40000"/>
            </a:schemeClr>
          </a:solidFill>
        </p:spPr>
        <p:txBody>
          <a:bodyPr/>
          <a:lstStyle/>
          <a:p>
            <a:pPr algn="ctr"/>
            <a:r>
              <a:rPr lang="de-DE" b="1" dirty="0"/>
              <a:t>Haben Sie noch Fragen? </a:t>
            </a:r>
          </a:p>
        </p:txBody>
      </p:sp>
      <p:sp>
        <p:nvSpPr>
          <p:cNvPr id="3" name="Textplatzhalter 2">
            <a:extLst>
              <a:ext uri="{FF2B5EF4-FFF2-40B4-BE49-F238E27FC236}">
                <a16:creationId xmlns:a16="http://schemas.microsoft.com/office/drawing/2014/main" xmlns="" id="{BA8EC500-C84F-5DD2-DFB5-4D28DFAAD633}"/>
              </a:ext>
            </a:extLst>
          </p:cNvPr>
          <p:cNvSpPr>
            <a:spLocks noGrp="1"/>
          </p:cNvSpPr>
          <p:nvPr>
            <p:ph type="body" idx="1"/>
          </p:nvPr>
        </p:nvSpPr>
        <p:spPr/>
        <p:txBody>
          <a:bodyPr/>
          <a:lstStyle/>
          <a:p>
            <a:endParaRPr lang="de-DE" dirty="0"/>
          </a:p>
        </p:txBody>
      </p:sp>
      <p:pic>
        <p:nvPicPr>
          <p:cNvPr id="2050" name="Picture 2" descr="Hand gezeichnet stickman verwirrt mit Sprechblase Fragezeichen. Einfache  Umriss neugierig Doodle Symbol Cliparts. Für Frage-Support-Clipart  Stock-Vektorgrafik - Alamy">
            <a:extLst>
              <a:ext uri="{FF2B5EF4-FFF2-40B4-BE49-F238E27FC236}">
                <a16:creationId xmlns:a16="http://schemas.microsoft.com/office/drawing/2014/main" xmlns="" id="{9941805D-AC63-75A8-89A7-43B9A1C059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340"/>
          <a:stretch/>
        </p:blipFill>
        <p:spPr bwMode="auto">
          <a:xfrm>
            <a:off x="831850" y="2593536"/>
            <a:ext cx="2755900" cy="2639646"/>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xmlns="" id="{97CC0567-796B-9812-CB10-C3851058985C}"/>
              </a:ext>
            </a:extLst>
          </p:cNvPr>
          <p:cNvSpPr txBox="1"/>
          <p:nvPr/>
        </p:nvSpPr>
        <p:spPr>
          <a:xfrm>
            <a:off x="831850" y="6487148"/>
            <a:ext cx="11956170" cy="246221"/>
          </a:xfrm>
          <a:prstGeom prst="rect">
            <a:avLst/>
          </a:prstGeom>
          <a:noFill/>
        </p:spPr>
        <p:txBody>
          <a:bodyPr wrap="square" rtlCol="0">
            <a:spAutoFit/>
          </a:bodyPr>
          <a:lstStyle/>
          <a:p>
            <a:r>
              <a:rPr lang="de-DE" sz="1000" dirty="0"/>
              <a:t>Quelle Bild: https://</a:t>
            </a:r>
            <a:r>
              <a:rPr lang="de-DE" sz="1000" dirty="0" err="1"/>
              <a:t>www.alamy.de</a:t>
            </a:r>
            <a:r>
              <a:rPr lang="de-DE" sz="1000" dirty="0"/>
              <a:t>/hand-gezeichnet-stickman-verwirrt-mit-sprechblase-fragezeichen-einfache-umriss-neugierig-doodle-symbol-cliparts-fur-frage-support-clipart-image386743170.html</a:t>
            </a:r>
          </a:p>
        </p:txBody>
      </p:sp>
    </p:spTree>
    <p:extLst>
      <p:ext uri="{BB962C8B-B14F-4D97-AF65-F5344CB8AC3E}">
        <p14:creationId xmlns:p14="http://schemas.microsoft.com/office/powerpoint/2010/main" val="18481112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78D01C5-0B93-A895-12AF-A427A203D22E}"/>
              </a:ext>
            </a:extLst>
          </p:cNvPr>
          <p:cNvSpPr>
            <a:spLocks noGrp="1"/>
          </p:cNvSpPr>
          <p:nvPr>
            <p:ph type="title"/>
          </p:nvPr>
        </p:nvSpPr>
        <p:spPr>
          <a:solidFill>
            <a:schemeClr val="accent1">
              <a:lumMod val="40000"/>
              <a:lumOff val="60000"/>
            </a:schemeClr>
          </a:solidFill>
        </p:spPr>
        <p:txBody>
          <a:bodyPr/>
          <a:lstStyle/>
          <a:p>
            <a:pPr algn="ctr"/>
            <a:r>
              <a:rPr lang="de-DE" b="1" dirty="0"/>
              <a:t>Vertiefende Informationen zu den weiterführenden Schulen  </a:t>
            </a:r>
          </a:p>
        </p:txBody>
      </p:sp>
      <p:pic>
        <p:nvPicPr>
          <p:cNvPr id="5" name="Inhaltsplatzhalter 4">
            <a:extLst>
              <a:ext uri="{FF2B5EF4-FFF2-40B4-BE49-F238E27FC236}">
                <a16:creationId xmlns:a16="http://schemas.microsoft.com/office/drawing/2014/main" xmlns="" id="{54B9AA82-70C6-4F01-7F43-7BE2A1ED5C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3670" y="2512420"/>
            <a:ext cx="2514600" cy="2870200"/>
          </a:xfrm>
        </p:spPr>
      </p:pic>
      <p:pic>
        <p:nvPicPr>
          <p:cNvPr id="7" name="Grafik 6">
            <a:extLst>
              <a:ext uri="{FF2B5EF4-FFF2-40B4-BE49-F238E27FC236}">
                <a16:creationId xmlns:a16="http://schemas.microsoft.com/office/drawing/2014/main" xmlns="" id="{DA17A1F6-C443-7B73-1515-BC1211D79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8960" y="2512420"/>
            <a:ext cx="2679700" cy="2908300"/>
          </a:xfrm>
          <a:prstGeom prst="rect">
            <a:avLst/>
          </a:prstGeom>
        </p:spPr>
      </p:pic>
      <p:sp>
        <p:nvSpPr>
          <p:cNvPr id="8" name="Textfeld 7">
            <a:extLst>
              <a:ext uri="{FF2B5EF4-FFF2-40B4-BE49-F238E27FC236}">
                <a16:creationId xmlns:a16="http://schemas.microsoft.com/office/drawing/2014/main" xmlns="" id="{315A6B15-6BB6-0DB5-0658-F2C9FEBC2519}"/>
              </a:ext>
            </a:extLst>
          </p:cNvPr>
          <p:cNvSpPr txBox="1"/>
          <p:nvPr/>
        </p:nvSpPr>
        <p:spPr>
          <a:xfrm>
            <a:off x="6684863" y="5722053"/>
            <a:ext cx="3784921" cy="923330"/>
          </a:xfrm>
          <a:prstGeom prst="rect">
            <a:avLst/>
          </a:prstGeom>
          <a:noFill/>
        </p:spPr>
        <p:txBody>
          <a:bodyPr wrap="square" rtlCol="0">
            <a:spAutoFit/>
          </a:bodyPr>
          <a:lstStyle/>
          <a:p>
            <a:r>
              <a:rPr lang="de-DE" dirty="0"/>
              <a:t>Termine Informationsveranstaltungen (Tag der offenen Tür, Infoabende, Schnuppernachmittage…)</a:t>
            </a:r>
          </a:p>
        </p:txBody>
      </p:sp>
      <p:sp>
        <p:nvSpPr>
          <p:cNvPr id="9" name="Textfeld 8">
            <a:extLst>
              <a:ext uri="{FF2B5EF4-FFF2-40B4-BE49-F238E27FC236}">
                <a16:creationId xmlns:a16="http://schemas.microsoft.com/office/drawing/2014/main" xmlns="" id="{864EDF78-0CEE-7734-6109-507C114BDF17}"/>
              </a:ext>
            </a:extLst>
          </p:cNvPr>
          <p:cNvSpPr txBox="1"/>
          <p:nvPr/>
        </p:nvSpPr>
        <p:spPr>
          <a:xfrm>
            <a:off x="1722216" y="5445053"/>
            <a:ext cx="3179742" cy="1200329"/>
          </a:xfrm>
          <a:prstGeom prst="rect">
            <a:avLst/>
          </a:prstGeom>
          <a:noFill/>
        </p:spPr>
        <p:txBody>
          <a:bodyPr wrap="square" rtlCol="0">
            <a:spAutoFit/>
          </a:bodyPr>
          <a:lstStyle/>
          <a:p>
            <a:r>
              <a:rPr lang="de-DE" dirty="0"/>
              <a:t>Übersicht Schulformen/Schulen in Aachen + Anmeldeverfahren + Kontaktdaten zu  weiterführenden Schulen </a:t>
            </a:r>
          </a:p>
        </p:txBody>
      </p:sp>
      <p:grpSp>
        <p:nvGrpSpPr>
          <p:cNvPr id="12" name="Gruppieren 11">
            <a:extLst>
              <a:ext uri="{FF2B5EF4-FFF2-40B4-BE49-F238E27FC236}">
                <a16:creationId xmlns:a16="http://schemas.microsoft.com/office/drawing/2014/main" xmlns="" id="{79E7709A-EC64-0745-6380-F76487D07FD3}"/>
              </a:ext>
            </a:extLst>
          </p:cNvPr>
          <p:cNvGrpSpPr/>
          <p:nvPr/>
        </p:nvGrpSpPr>
        <p:grpSpPr>
          <a:xfrm>
            <a:off x="4659927" y="4804022"/>
            <a:ext cx="376920" cy="881640"/>
            <a:chOff x="4659927" y="4804022"/>
            <a:chExt cx="376920" cy="881640"/>
          </a:xfrm>
        </p:grpSpPr>
        <mc:AlternateContent xmlns:mc="http://schemas.openxmlformats.org/markup-compatibility/2006" xmlns:p14="http://schemas.microsoft.com/office/powerpoint/2010/main">
          <mc:Choice Requires="p14">
            <p:contentPart p14:bwMode="auto" r:id="rId4">
              <p14:nvContentPartPr>
                <p14:cNvPr id="10" name="Freihand 9">
                  <a:extLst>
                    <a:ext uri="{FF2B5EF4-FFF2-40B4-BE49-F238E27FC236}">
                      <a16:creationId xmlns:a16="http://schemas.microsoft.com/office/drawing/2014/main" xmlns="" id="{CCAEC41C-62FE-705F-CAEC-0A82D630C6A0}"/>
                    </a:ext>
                  </a:extLst>
                </p14:cNvPr>
                <p14:cNvContentPartPr/>
                <p14:nvPr/>
              </p14:nvContentPartPr>
              <p14:xfrm>
                <a:off x="4765047" y="4942622"/>
                <a:ext cx="271800" cy="743040"/>
              </p14:xfrm>
            </p:contentPart>
          </mc:Choice>
          <mc:Fallback xmlns="">
            <p:pic>
              <p:nvPicPr>
                <p:cNvPr id="10" name="Freihand 9">
                  <a:extLst>
                    <a:ext uri="{FF2B5EF4-FFF2-40B4-BE49-F238E27FC236}">
                      <a16:creationId xmlns:a16="http://schemas.microsoft.com/office/drawing/2014/main" id="{CCAEC41C-62FE-705F-CAEC-0A82D630C6A0}"/>
                    </a:ext>
                  </a:extLst>
                </p:cNvPr>
                <p:cNvPicPr/>
                <p:nvPr/>
              </p:nvPicPr>
              <p:blipFill>
                <a:blip r:embed="rId5"/>
                <a:stretch>
                  <a:fillRect/>
                </a:stretch>
              </p:blipFill>
              <p:spPr>
                <a:xfrm>
                  <a:off x="4702407" y="4879982"/>
                  <a:ext cx="397440" cy="868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Freihand 10">
                  <a:extLst>
                    <a:ext uri="{FF2B5EF4-FFF2-40B4-BE49-F238E27FC236}">
                      <a16:creationId xmlns:a16="http://schemas.microsoft.com/office/drawing/2014/main" xmlns="" id="{E675C30F-D808-B01A-C334-6AB0495DAD6F}"/>
                    </a:ext>
                  </a:extLst>
                </p14:cNvPr>
                <p14:cNvContentPartPr/>
                <p14:nvPr/>
              </p14:nvContentPartPr>
              <p14:xfrm>
                <a:off x="4659927" y="4804022"/>
                <a:ext cx="253440" cy="339840"/>
              </p14:xfrm>
            </p:contentPart>
          </mc:Choice>
          <mc:Fallback xmlns="">
            <p:pic>
              <p:nvPicPr>
                <p:cNvPr id="11" name="Freihand 10">
                  <a:extLst>
                    <a:ext uri="{FF2B5EF4-FFF2-40B4-BE49-F238E27FC236}">
                      <a16:creationId xmlns:a16="http://schemas.microsoft.com/office/drawing/2014/main" id="{E675C30F-D808-B01A-C334-6AB0495DAD6F}"/>
                    </a:ext>
                  </a:extLst>
                </p:cNvPr>
                <p:cNvPicPr/>
                <p:nvPr/>
              </p:nvPicPr>
              <p:blipFill>
                <a:blip r:embed="rId7"/>
                <a:stretch>
                  <a:fillRect/>
                </a:stretch>
              </p:blipFill>
              <p:spPr>
                <a:xfrm>
                  <a:off x="4597287" y="4741382"/>
                  <a:ext cx="379080" cy="465480"/>
                </a:xfrm>
                <a:prstGeom prst="rect">
                  <a:avLst/>
                </a:prstGeom>
              </p:spPr>
            </p:pic>
          </mc:Fallback>
        </mc:AlternateContent>
      </p:grpSp>
      <p:grpSp>
        <p:nvGrpSpPr>
          <p:cNvPr id="15" name="Gruppieren 14">
            <a:extLst>
              <a:ext uri="{FF2B5EF4-FFF2-40B4-BE49-F238E27FC236}">
                <a16:creationId xmlns:a16="http://schemas.microsoft.com/office/drawing/2014/main" xmlns="" id="{8B60774E-C853-D5EE-19B6-C18975EC4417}"/>
              </a:ext>
            </a:extLst>
          </p:cNvPr>
          <p:cNvGrpSpPr/>
          <p:nvPr/>
        </p:nvGrpSpPr>
        <p:grpSpPr>
          <a:xfrm>
            <a:off x="6664047" y="4500542"/>
            <a:ext cx="325080" cy="1067400"/>
            <a:chOff x="6664047" y="4500542"/>
            <a:chExt cx="325080" cy="1067400"/>
          </a:xfrm>
        </p:grpSpPr>
        <mc:AlternateContent xmlns:mc="http://schemas.openxmlformats.org/markup-compatibility/2006" xmlns:p14="http://schemas.microsoft.com/office/powerpoint/2010/main">
          <mc:Choice Requires="p14">
            <p:contentPart p14:bwMode="auto" r:id="rId8">
              <p14:nvContentPartPr>
                <p14:cNvPr id="13" name="Freihand 12">
                  <a:extLst>
                    <a:ext uri="{FF2B5EF4-FFF2-40B4-BE49-F238E27FC236}">
                      <a16:creationId xmlns:a16="http://schemas.microsoft.com/office/drawing/2014/main" xmlns="" id="{927FB924-B729-8AA5-CCD8-6B5C4679A0CF}"/>
                    </a:ext>
                  </a:extLst>
                </p14:cNvPr>
                <p14:cNvContentPartPr/>
                <p14:nvPr/>
              </p14:nvContentPartPr>
              <p14:xfrm>
                <a:off x="6664047" y="4697102"/>
                <a:ext cx="198720" cy="870840"/>
              </p14:xfrm>
            </p:contentPart>
          </mc:Choice>
          <mc:Fallback xmlns="">
            <p:pic>
              <p:nvPicPr>
                <p:cNvPr id="13" name="Freihand 12">
                  <a:extLst>
                    <a:ext uri="{FF2B5EF4-FFF2-40B4-BE49-F238E27FC236}">
                      <a16:creationId xmlns:a16="http://schemas.microsoft.com/office/drawing/2014/main" id="{927FB924-B729-8AA5-CCD8-6B5C4679A0CF}"/>
                    </a:ext>
                  </a:extLst>
                </p:cNvPr>
                <p:cNvPicPr/>
                <p:nvPr/>
              </p:nvPicPr>
              <p:blipFill>
                <a:blip r:embed="rId9"/>
                <a:stretch>
                  <a:fillRect/>
                </a:stretch>
              </p:blipFill>
              <p:spPr>
                <a:xfrm>
                  <a:off x="6601407" y="4634102"/>
                  <a:ext cx="324360" cy="996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Freihand 13">
                  <a:extLst>
                    <a:ext uri="{FF2B5EF4-FFF2-40B4-BE49-F238E27FC236}">
                      <a16:creationId xmlns:a16="http://schemas.microsoft.com/office/drawing/2014/main" xmlns="" id="{3F5F674E-EDA8-D5C6-56A4-85572D93AEB3}"/>
                    </a:ext>
                  </a:extLst>
                </p14:cNvPr>
                <p14:cNvContentPartPr/>
                <p14:nvPr/>
              </p14:nvContentPartPr>
              <p14:xfrm>
                <a:off x="6701847" y="4500542"/>
                <a:ext cx="287280" cy="358920"/>
              </p14:xfrm>
            </p:contentPart>
          </mc:Choice>
          <mc:Fallback xmlns="">
            <p:pic>
              <p:nvPicPr>
                <p:cNvPr id="14" name="Freihand 13">
                  <a:extLst>
                    <a:ext uri="{FF2B5EF4-FFF2-40B4-BE49-F238E27FC236}">
                      <a16:creationId xmlns:a16="http://schemas.microsoft.com/office/drawing/2014/main" id="{3F5F674E-EDA8-D5C6-56A4-85572D93AEB3}"/>
                    </a:ext>
                  </a:extLst>
                </p:cNvPr>
                <p:cNvPicPr/>
                <p:nvPr/>
              </p:nvPicPr>
              <p:blipFill>
                <a:blip r:embed="rId11"/>
                <a:stretch>
                  <a:fillRect/>
                </a:stretch>
              </p:blipFill>
              <p:spPr>
                <a:xfrm>
                  <a:off x="6638847" y="4437542"/>
                  <a:ext cx="412920" cy="484560"/>
                </a:xfrm>
                <a:prstGeom prst="rect">
                  <a:avLst/>
                </a:prstGeom>
              </p:spPr>
            </p:pic>
          </mc:Fallback>
        </mc:AlternateContent>
      </p:grpSp>
    </p:spTree>
    <p:extLst>
      <p:ext uri="{BB962C8B-B14F-4D97-AF65-F5344CB8AC3E}">
        <p14:creationId xmlns:p14="http://schemas.microsoft.com/office/powerpoint/2010/main" val="683917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398CE518-58AA-6E66-40C5-E729855A065F}"/>
              </a:ext>
            </a:extLst>
          </p:cNvPr>
          <p:cNvSpPr>
            <a:spLocks noGrp="1"/>
          </p:cNvSpPr>
          <p:nvPr>
            <p:ph type="ctrTitle"/>
          </p:nvPr>
        </p:nvSpPr>
        <p:spPr>
          <a:xfrm>
            <a:off x="1724722" y="1395238"/>
            <a:ext cx="9144000" cy="4067524"/>
          </a:xfrm>
          <a:solidFill>
            <a:schemeClr val="accent2">
              <a:lumMod val="60000"/>
              <a:lumOff val="40000"/>
            </a:schemeClr>
          </a:solidFill>
        </p:spPr>
        <p:txBody>
          <a:bodyPr>
            <a:normAutofit fontScale="90000"/>
          </a:bodyPr>
          <a:lstStyle/>
          <a:p>
            <a:pPr marL="341313" indent="-338138" eaLnBrk="1" hangingPunct="1">
              <a:spcBef>
                <a:spcPts val="700"/>
              </a:spcBef>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de-DE" altLang="de-DE" sz="3300" b="1" dirty="0"/>
              <a:t>Vorstellung der Haupt- und Realschulen durch Frau </a:t>
            </a:r>
            <a:r>
              <a:rPr lang="de-DE" altLang="de-DE" sz="3300" b="1" dirty="0" err="1"/>
              <a:t>Hörsken</a:t>
            </a:r>
            <a:r>
              <a:rPr lang="de-DE" altLang="de-DE" sz="3300" b="1" dirty="0"/>
              <a:t/>
            </a:r>
            <a:br>
              <a:rPr lang="de-DE" altLang="de-DE" sz="3300" b="1" dirty="0"/>
            </a:br>
            <a:r>
              <a:rPr lang="de-DE" altLang="de-DE" sz="3300" b="1" dirty="0"/>
              <a:t/>
            </a:r>
            <a:br>
              <a:rPr lang="de-DE" altLang="de-DE" sz="3300" b="1" dirty="0"/>
            </a:br>
            <a:r>
              <a:rPr lang="de-DE" altLang="de-DE" sz="3300" b="1" dirty="0"/>
              <a:t>Vorstellung der Gymnasien durch Frau </a:t>
            </a:r>
            <a:r>
              <a:rPr lang="de-DE" altLang="de-DE" sz="3300" b="1" dirty="0" err="1"/>
              <a:t>Frieler</a:t>
            </a:r>
            <a:r>
              <a:rPr lang="de-DE" altLang="de-DE" sz="3300" b="1" dirty="0"/>
              <a:t/>
            </a:r>
            <a:br>
              <a:rPr lang="de-DE" altLang="de-DE" sz="3300" b="1" dirty="0"/>
            </a:br>
            <a:r>
              <a:rPr lang="de-DE" altLang="de-DE" sz="3300" b="1" dirty="0"/>
              <a:t/>
            </a:r>
            <a:br>
              <a:rPr lang="de-DE" altLang="de-DE" sz="3300" b="1" dirty="0"/>
            </a:br>
            <a:r>
              <a:rPr lang="de-DE" altLang="de-DE" sz="3300" b="1" dirty="0"/>
              <a:t>Vorstellung der Gesamtschulen durch Frau </a:t>
            </a:r>
            <a:r>
              <a:rPr lang="de-DE" altLang="de-DE" sz="3300" b="1" dirty="0" err="1"/>
              <a:t>Slupina</a:t>
            </a:r>
            <a:r>
              <a:rPr lang="de-DE" altLang="de-DE" sz="3300" b="1" dirty="0"/>
              <a:t>-Oellers</a:t>
            </a:r>
            <a:r>
              <a:rPr lang="de-DE" altLang="de-DE" sz="6000" b="1" dirty="0"/>
              <a:t/>
            </a:r>
            <a:br>
              <a:rPr lang="de-DE" altLang="de-DE" sz="6000" b="1" dirty="0"/>
            </a:br>
            <a:endParaRPr lang="de-DE" dirty="0"/>
          </a:p>
        </p:txBody>
      </p:sp>
    </p:spTree>
    <p:extLst>
      <p:ext uri="{BB962C8B-B14F-4D97-AF65-F5344CB8AC3E}">
        <p14:creationId xmlns:p14="http://schemas.microsoft.com/office/powerpoint/2010/main" val="533651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xmlns="" id="{C4423637-5FD5-7A3B-CC2D-937C6C2F2E60}"/>
              </a:ext>
            </a:extLst>
          </p:cNvPr>
          <p:cNvSpPr>
            <a:spLocks noGrp="1"/>
          </p:cNvSpPr>
          <p:nvPr>
            <p:ph type="title"/>
          </p:nvPr>
        </p:nvSpPr>
        <p:spPr>
          <a:xfrm>
            <a:off x="2218343" y="0"/>
            <a:ext cx="8152291" cy="1325563"/>
          </a:xfrm>
          <a:solidFill>
            <a:schemeClr val="accent1">
              <a:lumMod val="40000"/>
              <a:lumOff val="60000"/>
            </a:schemeClr>
          </a:solidFill>
        </p:spPr>
        <p:txBody>
          <a:bodyPr>
            <a:normAutofit/>
          </a:bodyPr>
          <a:lstStyle/>
          <a:p>
            <a:r>
              <a:rPr lang="de-DE" b="1" dirty="0"/>
              <a:t>Die Schulen im Vergleich</a:t>
            </a:r>
          </a:p>
        </p:txBody>
      </p:sp>
      <p:graphicFrame>
        <p:nvGraphicFramePr>
          <p:cNvPr id="5" name="Tabelle 4">
            <a:extLst>
              <a:ext uri="{FF2B5EF4-FFF2-40B4-BE49-F238E27FC236}">
                <a16:creationId xmlns:a16="http://schemas.microsoft.com/office/drawing/2014/main" xmlns="" id="{87C82ED0-9EA1-C2EC-5126-1181CD4EAABE}"/>
              </a:ext>
            </a:extLst>
          </p:cNvPr>
          <p:cNvGraphicFramePr>
            <a:graphicFrameLocks noGrp="1"/>
          </p:cNvGraphicFramePr>
          <p:nvPr>
            <p:extLst>
              <p:ext uri="{D42A27DB-BD31-4B8C-83A1-F6EECF244321}">
                <p14:modId xmlns:p14="http://schemas.microsoft.com/office/powerpoint/2010/main" val="3962601774"/>
              </p:ext>
            </p:extLst>
          </p:nvPr>
        </p:nvGraphicFramePr>
        <p:xfrm>
          <a:off x="878514" y="1324152"/>
          <a:ext cx="10831947" cy="5533848"/>
        </p:xfrm>
        <a:graphic>
          <a:graphicData uri="http://schemas.openxmlformats.org/drawingml/2006/table">
            <a:tbl>
              <a:tblPr firstRow="1" bandRow="1">
                <a:tableStyleId>{5C22544A-7EE6-4342-B048-85BDC9FD1C3A}</a:tableStyleId>
              </a:tblPr>
              <a:tblGrid>
                <a:gridCol w="1527904">
                  <a:extLst>
                    <a:ext uri="{9D8B030D-6E8A-4147-A177-3AD203B41FA5}">
                      <a16:colId xmlns:a16="http://schemas.microsoft.com/office/drawing/2014/main" xmlns="" val="20000"/>
                    </a:ext>
                  </a:extLst>
                </a:gridCol>
                <a:gridCol w="2253007">
                  <a:extLst>
                    <a:ext uri="{9D8B030D-6E8A-4147-A177-3AD203B41FA5}">
                      <a16:colId xmlns:a16="http://schemas.microsoft.com/office/drawing/2014/main" xmlns="" val="20001"/>
                    </a:ext>
                  </a:extLst>
                </a:gridCol>
                <a:gridCol w="2622862">
                  <a:extLst>
                    <a:ext uri="{9D8B030D-6E8A-4147-A177-3AD203B41FA5}">
                      <a16:colId xmlns:a16="http://schemas.microsoft.com/office/drawing/2014/main" xmlns="" val="20002"/>
                    </a:ext>
                  </a:extLst>
                </a:gridCol>
                <a:gridCol w="2261785">
                  <a:extLst>
                    <a:ext uri="{9D8B030D-6E8A-4147-A177-3AD203B41FA5}">
                      <a16:colId xmlns:a16="http://schemas.microsoft.com/office/drawing/2014/main" xmlns="" val="20003"/>
                    </a:ext>
                  </a:extLst>
                </a:gridCol>
                <a:gridCol w="2166389">
                  <a:extLst>
                    <a:ext uri="{9D8B030D-6E8A-4147-A177-3AD203B41FA5}">
                      <a16:colId xmlns:a16="http://schemas.microsoft.com/office/drawing/2014/main" xmlns="" val="20004"/>
                    </a:ext>
                  </a:extLst>
                </a:gridCol>
              </a:tblGrid>
              <a:tr h="537327">
                <a:tc>
                  <a:txBody>
                    <a:bodyPr/>
                    <a:lstStyle/>
                    <a:p>
                      <a:endParaRPr lang="de-DE" dirty="0"/>
                    </a:p>
                  </a:txBody>
                  <a:tcPr/>
                </a:tc>
                <a:tc>
                  <a:txBody>
                    <a:bodyPr/>
                    <a:lstStyle/>
                    <a:p>
                      <a:r>
                        <a:rPr lang="de-DE" sz="2000" dirty="0"/>
                        <a:t>Hauptschule</a:t>
                      </a:r>
                    </a:p>
                  </a:txBody>
                  <a:tcPr/>
                </a:tc>
                <a:tc>
                  <a:txBody>
                    <a:bodyPr/>
                    <a:lstStyle/>
                    <a:p>
                      <a:r>
                        <a:rPr lang="de-DE" sz="2000" dirty="0"/>
                        <a:t>Realschule</a:t>
                      </a:r>
                    </a:p>
                  </a:txBody>
                  <a:tcPr/>
                </a:tc>
                <a:tc>
                  <a:txBody>
                    <a:bodyPr/>
                    <a:lstStyle/>
                    <a:p>
                      <a:r>
                        <a:rPr lang="de-DE" sz="2000" dirty="0"/>
                        <a:t>Gymnasium</a:t>
                      </a:r>
                    </a:p>
                  </a:txBody>
                  <a:tcPr/>
                </a:tc>
                <a:tc>
                  <a:txBody>
                    <a:bodyPr/>
                    <a:lstStyle/>
                    <a:p>
                      <a:r>
                        <a:rPr lang="de-DE" sz="2000" dirty="0"/>
                        <a:t>Gesamtschule</a:t>
                      </a:r>
                    </a:p>
                  </a:txBody>
                  <a:tcPr/>
                </a:tc>
                <a:extLst>
                  <a:ext uri="{0D108BD9-81ED-4DB2-BD59-A6C34878D82A}">
                    <a16:rowId xmlns:a16="http://schemas.microsoft.com/office/drawing/2014/main" xmlns="" val="10000"/>
                  </a:ext>
                </a:extLst>
              </a:tr>
              <a:tr h="509048">
                <a:tc>
                  <a:txBody>
                    <a:bodyPr/>
                    <a:lstStyle/>
                    <a:p>
                      <a:r>
                        <a:rPr lang="de-DE" sz="1600" dirty="0"/>
                        <a:t>Stufen</a:t>
                      </a:r>
                    </a:p>
                  </a:txBody>
                  <a:tcPr/>
                </a:tc>
                <a:tc>
                  <a:txBody>
                    <a:bodyPr/>
                    <a:lstStyle/>
                    <a:p>
                      <a:r>
                        <a:rPr lang="de-DE" sz="1600" dirty="0"/>
                        <a:t>5-10</a:t>
                      </a:r>
                    </a:p>
                  </a:txBody>
                  <a:tcPr/>
                </a:tc>
                <a:tc>
                  <a:txBody>
                    <a:bodyPr/>
                    <a:lstStyle/>
                    <a:p>
                      <a:r>
                        <a:rPr lang="de-DE" sz="1600" dirty="0"/>
                        <a:t>5-10</a:t>
                      </a:r>
                    </a:p>
                  </a:txBody>
                  <a:tcPr/>
                </a:tc>
                <a:tc>
                  <a:txBody>
                    <a:bodyPr/>
                    <a:lstStyle/>
                    <a:p>
                      <a:r>
                        <a:rPr lang="de-DE" sz="1600" dirty="0"/>
                        <a:t>5-13</a:t>
                      </a:r>
                    </a:p>
                  </a:txBody>
                  <a:tcPr/>
                </a:tc>
                <a:tc>
                  <a:txBody>
                    <a:bodyPr/>
                    <a:lstStyle/>
                    <a:p>
                      <a:r>
                        <a:rPr lang="de-DE" sz="1600" dirty="0"/>
                        <a:t>5-10/13</a:t>
                      </a:r>
                    </a:p>
                  </a:txBody>
                  <a:tcPr/>
                </a:tc>
                <a:extLst>
                  <a:ext uri="{0D108BD9-81ED-4DB2-BD59-A6C34878D82A}">
                    <a16:rowId xmlns:a16="http://schemas.microsoft.com/office/drawing/2014/main" xmlns="" val="10001"/>
                  </a:ext>
                </a:extLst>
              </a:tr>
              <a:tr h="772998">
                <a:tc>
                  <a:txBody>
                    <a:bodyPr/>
                    <a:lstStyle/>
                    <a:p>
                      <a:r>
                        <a:rPr lang="de-DE" sz="1600" dirty="0"/>
                        <a:t>Abschlüsse</a:t>
                      </a:r>
                    </a:p>
                  </a:txBody>
                  <a:tcPr/>
                </a:tc>
                <a:tc>
                  <a:txBody>
                    <a:bodyPr/>
                    <a:lstStyle/>
                    <a:p>
                      <a:r>
                        <a:rPr lang="de-DE" sz="1600" dirty="0"/>
                        <a:t>HS 9, HS 10, RS 10, RS 10+Q</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HS 9, HS 10, RS 10, RS 10+Q</a:t>
                      </a:r>
                    </a:p>
                  </a:txBody>
                  <a:tcPr/>
                </a:tc>
                <a:tc>
                  <a:txBody>
                    <a:bodyPr/>
                    <a:lstStyle/>
                    <a:p>
                      <a:r>
                        <a:rPr lang="de-DE" sz="1600" dirty="0"/>
                        <a:t>RS </a:t>
                      </a:r>
                      <a:r>
                        <a:rPr lang="de-DE" sz="1600" baseline="0" dirty="0"/>
                        <a:t>10, RS 10+Q, Abitur, Fachabitur</a:t>
                      </a:r>
                      <a:endParaRPr lang="de-D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HS 9, HS 10, RS 10, RS 10+Q, </a:t>
                      </a:r>
                      <a:r>
                        <a:rPr lang="de-DE" sz="1600" baseline="0" dirty="0"/>
                        <a:t>Abitur, Fachabitur</a:t>
                      </a:r>
                      <a:endParaRPr lang="de-DE" sz="1600" dirty="0"/>
                    </a:p>
                  </a:txBody>
                  <a:tcPr/>
                </a:tc>
                <a:extLst>
                  <a:ext uri="{0D108BD9-81ED-4DB2-BD59-A6C34878D82A}">
                    <a16:rowId xmlns:a16="http://schemas.microsoft.com/office/drawing/2014/main" xmlns="" val="10002"/>
                  </a:ext>
                </a:extLst>
              </a:tr>
              <a:tr h="1100108">
                <a:tc>
                  <a:txBody>
                    <a:bodyPr/>
                    <a:lstStyle/>
                    <a:p>
                      <a:r>
                        <a:rPr lang="de-DE" sz="1600" dirty="0"/>
                        <a:t>Schwerpunkt</a:t>
                      </a:r>
                      <a:r>
                        <a:rPr lang="de-DE" sz="1600" baseline="0" dirty="0"/>
                        <a:t> </a:t>
                      </a:r>
                      <a:endParaRPr lang="de-DE" sz="1600" dirty="0"/>
                    </a:p>
                  </a:txBody>
                  <a:tcPr/>
                </a:tc>
                <a:tc>
                  <a:txBody>
                    <a:bodyPr/>
                    <a:lstStyle/>
                    <a:p>
                      <a:r>
                        <a:rPr lang="de-DE" sz="1600" dirty="0"/>
                        <a:t>Vorbereitung</a:t>
                      </a:r>
                      <a:r>
                        <a:rPr lang="de-DE" sz="1600" baseline="0" dirty="0"/>
                        <a:t> auf Ausbildung und Lehre</a:t>
                      </a:r>
                      <a:endParaRPr lang="de-DE" sz="1600" dirty="0"/>
                    </a:p>
                  </a:txBody>
                  <a:tcPr/>
                </a:tc>
                <a:tc>
                  <a:txBody>
                    <a:bodyPr/>
                    <a:lstStyle/>
                    <a:p>
                      <a:r>
                        <a:rPr lang="de-DE" sz="1600" dirty="0"/>
                        <a:t>Vorbereitung auf</a:t>
                      </a:r>
                      <a:r>
                        <a:rPr lang="de-DE" sz="1600" baseline="0" dirty="0"/>
                        <a:t> Ausbildung und Lehre und auf gymnasiale Oberstufe oder Berufskolleg</a:t>
                      </a:r>
                      <a:endParaRPr lang="de-DE" sz="1600" dirty="0"/>
                    </a:p>
                  </a:txBody>
                  <a:tcPr/>
                </a:tc>
                <a:tc>
                  <a:txBody>
                    <a:bodyPr/>
                    <a:lstStyle/>
                    <a:p>
                      <a:r>
                        <a:rPr lang="de-DE" sz="1600" dirty="0"/>
                        <a:t>Vorbereitung</a:t>
                      </a:r>
                      <a:r>
                        <a:rPr lang="de-DE" sz="1600" baseline="0" dirty="0"/>
                        <a:t> auf Studium an einer Universität oder Fachhochschule</a:t>
                      </a:r>
                      <a:endParaRPr lang="de-DE" sz="1600" dirty="0"/>
                    </a:p>
                  </a:txBody>
                  <a:tcPr/>
                </a:tc>
                <a:tc>
                  <a:txBody>
                    <a:bodyPr/>
                    <a:lstStyle/>
                    <a:p>
                      <a:r>
                        <a:rPr lang="de-DE" sz="1600" dirty="0"/>
                        <a:t>Von allem ein bisschen </a:t>
                      </a:r>
                    </a:p>
                  </a:txBody>
                  <a:tcPr/>
                </a:tc>
                <a:extLst>
                  <a:ext uri="{0D108BD9-81ED-4DB2-BD59-A6C34878D82A}">
                    <a16:rowId xmlns:a16="http://schemas.microsoft.com/office/drawing/2014/main" xmlns="" val="10003"/>
                  </a:ext>
                </a:extLst>
              </a:tr>
              <a:tr h="1093509">
                <a:tc>
                  <a:txBody>
                    <a:bodyPr/>
                    <a:lstStyle/>
                    <a:p>
                      <a:r>
                        <a:rPr lang="de-DE" sz="1600" dirty="0"/>
                        <a:t>Fremdsprachen</a:t>
                      </a:r>
                    </a:p>
                  </a:txBody>
                  <a:tcPr/>
                </a:tc>
                <a:tc>
                  <a:txBody>
                    <a:bodyPr/>
                    <a:lstStyle/>
                    <a:p>
                      <a:r>
                        <a:rPr lang="de-DE" sz="1600" dirty="0"/>
                        <a:t>Englisch ab Klasse 5</a:t>
                      </a:r>
                    </a:p>
                  </a:txBody>
                  <a:tcPr/>
                </a:tc>
                <a:tc>
                  <a:txBody>
                    <a:bodyPr/>
                    <a:lstStyle/>
                    <a:p>
                      <a:pPr marL="179388" indent="-179388">
                        <a:buFont typeface="Arial" panose="020B0604020202020204" pitchFamily="34" charset="0"/>
                        <a:buChar char="•"/>
                      </a:pPr>
                      <a:r>
                        <a:rPr lang="de-DE" sz="1600" dirty="0"/>
                        <a:t>Englisch</a:t>
                      </a:r>
                      <a:r>
                        <a:rPr lang="de-DE" sz="1600" baseline="0" dirty="0"/>
                        <a:t> ab Klasse 5</a:t>
                      </a:r>
                    </a:p>
                    <a:p>
                      <a:pPr marL="179388" indent="-179388">
                        <a:buFont typeface="Arial" panose="020B0604020202020204" pitchFamily="34" charset="0"/>
                        <a:buChar char="•"/>
                      </a:pPr>
                      <a:r>
                        <a:rPr lang="de-DE" sz="1600" baseline="0" dirty="0"/>
                        <a:t>Französisch als Wahl ab Klasse 7</a:t>
                      </a:r>
                    </a:p>
                  </a:txBody>
                  <a:tcPr/>
                </a:tc>
                <a:tc>
                  <a:txBody>
                    <a:bodyPr/>
                    <a:lstStyle/>
                    <a:p>
                      <a:pPr marL="179388" indent="-179388">
                        <a:buFont typeface="Arial" panose="020B0604020202020204" pitchFamily="34" charset="0"/>
                        <a:buChar char="•"/>
                      </a:pPr>
                      <a:r>
                        <a:rPr lang="de-DE" sz="1600" dirty="0"/>
                        <a:t>Englisch</a:t>
                      </a:r>
                      <a:r>
                        <a:rPr lang="de-DE" sz="1600" baseline="0" dirty="0"/>
                        <a:t> ab Klasse 5</a:t>
                      </a:r>
                    </a:p>
                    <a:p>
                      <a:pPr marL="179388" indent="-179388">
                        <a:buFont typeface="Arial" panose="020B0604020202020204" pitchFamily="34" charset="0"/>
                        <a:buChar char="•"/>
                      </a:pPr>
                      <a:r>
                        <a:rPr lang="de-DE" sz="1600" baseline="0" dirty="0"/>
                        <a:t>2. Fremdsprache ab Klasse 5 oder 7 verpflichtend </a:t>
                      </a:r>
                      <a:endParaRPr lang="de-DE" sz="1600" dirty="0"/>
                    </a:p>
                  </a:txBody>
                  <a:tcPr/>
                </a:tc>
                <a:tc>
                  <a:txBody>
                    <a:bodyPr/>
                    <a:lstStyle/>
                    <a:p>
                      <a:pPr marL="179388" lvl="0" indent="-179388">
                        <a:buFont typeface="Arial" panose="020B0604020202020204" pitchFamily="34" charset="0"/>
                        <a:buChar char="•"/>
                      </a:pPr>
                      <a:r>
                        <a:rPr lang="de-DE" sz="1600" dirty="0"/>
                        <a:t>Englisch</a:t>
                      </a:r>
                      <a:r>
                        <a:rPr lang="de-DE" sz="1600" baseline="0" dirty="0"/>
                        <a:t> ab Klasse 5</a:t>
                      </a:r>
                    </a:p>
                    <a:p>
                      <a:pPr marL="179388" lvl="0" indent="-179388">
                        <a:buFont typeface="Arial" panose="020B0604020202020204" pitchFamily="34" charset="0"/>
                        <a:buChar char="•"/>
                      </a:pPr>
                      <a:r>
                        <a:rPr lang="de-DE" sz="1600" baseline="0" dirty="0"/>
                        <a:t>Französisch oder andere Sprache als Wahl ab Klasse 7</a:t>
                      </a:r>
                    </a:p>
                    <a:p>
                      <a:endParaRPr lang="de-DE" sz="1600" dirty="0"/>
                    </a:p>
                  </a:txBody>
                  <a:tcPr/>
                </a:tc>
                <a:extLst>
                  <a:ext uri="{0D108BD9-81ED-4DB2-BD59-A6C34878D82A}">
                    <a16:rowId xmlns:a16="http://schemas.microsoft.com/office/drawing/2014/main" xmlns="" val="10004"/>
                  </a:ext>
                </a:extLst>
              </a:tr>
              <a:tr h="1253765">
                <a:tc>
                  <a:txBody>
                    <a:bodyPr/>
                    <a:lstStyle/>
                    <a:p>
                      <a:r>
                        <a:rPr lang="de-DE" sz="1600" dirty="0"/>
                        <a:t>Ganztag</a:t>
                      </a:r>
                    </a:p>
                  </a:txBody>
                  <a:tcPr/>
                </a:tc>
                <a:tc>
                  <a:txBody>
                    <a:bodyPr/>
                    <a:lstStyle/>
                    <a:p>
                      <a:pPr marL="179388" indent="-179388">
                        <a:buFont typeface="Arial" panose="020B0604020202020204" pitchFamily="34" charset="0"/>
                        <a:buChar char="•"/>
                      </a:pPr>
                      <a:r>
                        <a:rPr lang="de-DE" sz="1600" dirty="0"/>
                        <a:t>HS</a:t>
                      </a:r>
                      <a:r>
                        <a:rPr lang="de-DE" sz="1600" baseline="0" dirty="0"/>
                        <a:t> </a:t>
                      </a:r>
                      <a:r>
                        <a:rPr lang="de-DE" sz="1600" baseline="0" dirty="0" err="1"/>
                        <a:t>Aretzstraße</a:t>
                      </a:r>
                      <a:r>
                        <a:rPr lang="de-DE" sz="1600" baseline="0" dirty="0"/>
                        <a:t>: ja</a:t>
                      </a:r>
                    </a:p>
                    <a:p>
                      <a:pPr marL="179388" indent="-179388">
                        <a:buFont typeface="Arial" panose="020B0604020202020204" pitchFamily="34" charset="0"/>
                        <a:buChar char="•"/>
                      </a:pPr>
                      <a:r>
                        <a:rPr lang="de-DE" sz="1600" baseline="0" dirty="0"/>
                        <a:t>HS </a:t>
                      </a:r>
                      <a:r>
                        <a:rPr lang="de-DE" sz="1600" baseline="0" dirty="0" err="1"/>
                        <a:t>Drimborn</a:t>
                      </a:r>
                      <a:r>
                        <a:rPr lang="de-DE" sz="1600" baseline="0" dirty="0"/>
                        <a:t>: freiwillig</a:t>
                      </a:r>
                      <a:endParaRPr lang="de-DE" sz="1600" dirty="0"/>
                    </a:p>
                  </a:txBody>
                  <a:tcPr/>
                </a:tc>
                <a:tc>
                  <a:txBody>
                    <a:bodyPr/>
                    <a:lstStyle/>
                    <a:p>
                      <a:pPr marL="179388" indent="-179388">
                        <a:buFont typeface="Arial" panose="020B0604020202020204" pitchFamily="34" charset="0"/>
                        <a:buChar char="•"/>
                      </a:pPr>
                      <a:r>
                        <a:rPr lang="de-DE" sz="1600" baseline="0" dirty="0"/>
                        <a:t>RS Hugo Junkers: ja</a:t>
                      </a:r>
                    </a:p>
                    <a:p>
                      <a:pPr marL="179388" indent="-179388">
                        <a:buFont typeface="Arial" panose="020B0604020202020204" pitchFamily="34" charset="0"/>
                        <a:buChar char="•"/>
                      </a:pPr>
                      <a:r>
                        <a:rPr lang="de-DE" sz="1600" baseline="0" dirty="0"/>
                        <a:t>RS Luise Hensel: freiwillig</a:t>
                      </a:r>
                    </a:p>
                  </a:txBody>
                  <a:tcPr/>
                </a:tc>
                <a:tc>
                  <a:txBody>
                    <a:bodyPr/>
                    <a:lstStyle/>
                    <a:p>
                      <a:pPr marL="0" indent="0">
                        <a:buFontTx/>
                        <a:buNone/>
                      </a:pPr>
                      <a:r>
                        <a:rPr lang="de-DE" sz="1600" dirty="0"/>
                        <a:t>Unterschiedliche Angebote</a:t>
                      </a:r>
                      <a:r>
                        <a:rPr lang="de-DE" sz="1600" baseline="0" dirty="0"/>
                        <a:t> </a:t>
                      </a:r>
                    </a:p>
                    <a:p>
                      <a:pPr marL="0" indent="0">
                        <a:buFontTx/>
                        <a:buNone/>
                      </a:pPr>
                      <a:r>
                        <a:rPr lang="de-DE" sz="1600" baseline="0" dirty="0"/>
                        <a:t>teils verpflichtend, teils freiwillig</a:t>
                      </a:r>
                      <a:endParaRPr lang="de-DE" sz="1600" dirty="0"/>
                    </a:p>
                  </a:txBody>
                  <a:tcPr/>
                </a:tc>
                <a:tc>
                  <a:txBody>
                    <a:bodyPr/>
                    <a:lstStyle/>
                    <a:p>
                      <a:r>
                        <a:rPr lang="de-DE" sz="1600" dirty="0"/>
                        <a:t>Alle GS haben gebundenen Ganztag</a:t>
                      </a: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96416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535811" y="575036"/>
            <a:ext cx="8776354" cy="523220"/>
          </a:xfrm>
          <a:prstGeom prst="rect">
            <a:avLst/>
          </a:prstGeom>
          <a:noFill/>
        </p:spPr>
        <p:txBody>
          <a:bodyPr wrap="square" rtlCol="0">
            <a:spAutoFit/>
          </a:bodyPr>
          <a:lstStyle/>
          <a:p>
            <a:r>
              <a:rPr lang="de-DE" sz="2800" b="1" dirty="0"/>
              <a:t>Das System der weiterführenden Schulen in NRW</a:t>
            </a:r>
          </a:p>
        </p:txBody>
      </p:sp>
      <p:cxnSp>
        <p:nvCxnSpPr>
          <p:cNvPr id="5" name="Gerader Verbinder 4"/>
          <p:cNvCxnSpPr/>
          <p:nvPr/>
        </p:nvCxnSpPr>
        <p:spPr>
          <a:xfrm flipV="1">
            <a:off x="1065229" y="5439266"/>
            <a:ext cx="2328420" cy="9427"/>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uppieren 7"/>
          <p:cNvGrpSpPr/>
          <p:nvPr/>
        </p:nvGrpSpPr>
        <p:grpSpPr>
          <a:xfrm>
            <a:off x="564036" y="1389097"/>
            <a:ext cx="2309567" cy="4524866"/>
            <a:chOff x="1065228" y="1764499"/>
            <a:chExt cx="2309567" cy="4524866"/>
          </a:xfrm>
        </p:grpSpPr>
        <p:sp>
          <p:nvSpPr>
            <p:cNvPr id="3" name="Abgerundetes Rechteck 2"/>
            <p:cNvSpPr/>
            <p:nvPr/>
          </p:nvSpPr>
          <p:spPr>
            <a:xfrm>
              <a:off x="1065228" y="1764499"/>
              <a:ext cx="2309567" cy="45248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Gesamtschule</a:t>
              </a:r>
            </a:p>
            <a:p>
              <a:pPr algn="ctr"/>
              <a:r>
                <a:rPr lang="de-DE" b="1" dirty="0"/>
                <a:t>5-13</a:t>
              </a:r>
            </a:p>
            <a:p>
              <a:pPr algn="ctr"/>
              <a:endParaRPr lang="de-DE" dirty="0"/>
            </a:p>
            <a:p>
              <a:pPr marL="285750" indent="-285750">
                <a:buFontTx/>
                <a:buChar char="-"/>
              </a:pPr>
              <a:r>
                <a:rPr lang="de-DE" dirty="0"/>
                <a:t>Kein Sitzenbleiben in Klasse 5-9</a:t>
              </a:r>
            </a:p>
            <a:p>
              <a:pPr marL="285750" indent="-285750">
                <a:buFontTx/>
                <a:buChar char="-"/>
              </a:pPr>
              <a:r>
                <a:rPr lang="de-DE" dirty="0"/>
                <a:t>ZP in Klasse 10</a:t>
              </a:r>
            </a:p>
            <a:p>
              <a:pPr marL="285750" indent="-285750">
                <a:buFontTx/>
                <a:buChar char="-"/>
              </a:pPr>
              <a:r>
                <a:rPr lang="de-DE" dirty="0"/>
                <a:t>Differenzierung in G-Kurse und E-Kurse</a:t>
              </a:r>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r>
                <a:rPr lang="de-DE" dirty="0"/>
                <a:t>Oberstufe 3 Jahre</a:t>
              </a:r>
            </a:p>
          </p:txBody>
        </p:sp>
        <p:cxnSp>
          <p:nvCxnSpPr>
            <p:cNvPr id="7" name="Gerader Verbinder 6"/>
            <p:cNvCxnSpPr/>
            <p:nvPr/>
          </p:nvCxnSpPr>
          <p:spPr>
            <a:xfrm flipV="1">
              <a:off x="1065228" y="5448693"/>
              <a:ext cx="2309567" cy="94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Abgerundetes Rechteck 9"/>
          <p:cNvSpPr/>
          <p:nvPr/>
        </p:nvSpPr>
        <p:spPr>
          <a:xfrm>
            <a:off x="3393649" y="1389097"/>
            <a:ext cx="2309567" cy="45248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Gymnasium</a:t>
            </a:r>
          </a:p>
          <a:p>
            <a:pPr algn="ctr"/>
            <a:r>
              <a:rPr lang="de-DE" b="1" dirty="0"/>
              <a:t>5-13</a:t>
            </a:r>
          </a:p>
          <a:p>
            <a:pPr marL="285750" indent="-285750">
              <a:buFontTx/>
              <a:buChar char="-"/>
            </a:pPr>
            <a:r>
              <a:rPr lang="de-DE" dirty="0"/>
              <a:t>Orientierungs-stufe in Klasse 5-6</a:t>
            </a:r>
          </a:p>
          <a:p>
            <a:pPr marL="285750" indent="-285750">
              <a:buFontTx/>
              <a:buChar char="-"/>
            </a:pPr>
            <a:r>
              <a:rPr lang="de-DE" dirty="0"/>
              <a:t>Sitzenbleiben und Schulwechsel ab Klasse 6 möglich</a:t>
            </a:r>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r>
              <a:rPr lang="de-DE" dirty="0"/>
              <a:t>Oberstufe 3 Jahre (G9)</a:t>
            </a:r>
          </a:p>
        </p:txBody>
      </p:sp>
      <p:sp>
        <p:nvSpPr>
          <p:cNvPr id="13" name="Abgerundetes Rechteck 12"/>
          <p:cNvSpPr/>
          <p:nvPr/>
        </p:nvSpPr>
        <p:spPr>
          <a:xfrm>
            <a:off x="6480140" y="1419055"/>
            <a:ext cx="2309567" cy="36936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Realschule </a:t>
            </a:r>
          </a:p>
          <a:p>
            <a:pPr algn="ctr"/>
            <a:r>
              <a:rPr lang="de-DE" b="1" dirty="0"/>
              <a:t>5-10</a:t>
            </a:r>
          </a:p>
          <a:p>
            <a:pPr marL="285750" indent="-285750">
              <a:buFontTx/>
              <a:buChar char="-"/>
            </a:pPr>
            <a:r>
              <a:rPr lang="de-DE" dirty="0"/>
              <a:t>Orientierungs-stufe in Klasse 5-6</a:t>
            </a:r>
          </a:p>
          <a:p>
            <a:pPr marL="285750" indent="-285750">
              <a:buFontTx/>
              <a:buChar char="-"/>
            </a:pPr>
            <a:r>
              <a:rPr lang="de-DE" dirty="0"/>
              <a:t>Sitzenbleiben und Schulwechsel ab Klasse 6 möglich</a:t>
            </a:r>
          </a:p>
          <a:p>
            <a:pPr marL="285750" indent="-285750">
              <a:buFontTx/>
              <a:buChar char="-"/>
            </a:pPr>
            <a:r>
              <a:rPr lang="de-DE" dirty="0"/>
              <a:t>ZP in Klasse 10</a:t>
            </a:r>
          </a:p>
          <a:p>
            <a:pPr marL="285750" indent="-285750">
              <a:buFontTx/>
              <a:buChar char="-"/>
            </a:pPr>
            <a:r>
              <a:rPr lang="de-DE" dirty="0" err="1"/>
              <a:t>Quali</a:t>
            </a:r>
            <a:r>
              <a:rPr lang="de-DE" dirty="0"/>
              <a:t> für das Gymnasium möglich</a:t>
            </a:r>
          </a:p>
        </p:txBody>
      </p:sp>
      <p:sp>
        <p:nvSpPr>
          <p:cNvPr id="18" name="Abgerundetes Rechteck 17"/>
          <p:cNvSpPr/>
          <p:nvPr/>
        </p:nvSpPr>
        <p:spPr>
          <a:xfrm>
            <a:off x="9601199" y="1368565"/>
            <a:ext cx="2309567" cy="36936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Hauptschule</a:t>
            </a:r>
          </a:p>
          <a:p>
            <a:pPr algn="ctr"/>
            <a:r>
              <a:rPr lang="de-DE" b="1" dirty="0"/>
              <a:t>5-10</a:t>
            </a:r>
          </a:p>
          <a:p>
            <a:pPr marL="285750" indent="-285750">
              <a:buFontTx/>
              <a:buChar char="-"/>
            </a:pPr>
            <a:r>
              <a:rPr lang="de-DE" dirty="0"/>
              <a:t>Orientierungs-stufe in Klasse 5-6</a:t>
            </a:r>
          </a:p>
          <a:p>
            <a:pPr marL="285750" indent="-285750">
              <a:buFontTx/>
              <a:buChar char="-"/>
            </a:pPr>
            <a:r>
              <a:rPr lang="de-DE" dirty="0"/>
              <a:t>Sitzenbleiben und Schulwechsel ab Klasse 6 möglich</a:t>
            </a:r>
          </a:p>
          <a:p>
            <a:pPr marL="285750" indent="-285750">
              <a:buFontTx/>
              <a:buChar char="-"/>
            </a:pPr>
            <a:r>
              <a:rPr lang="de-DE" dirty="0"/>
              <a:t>ZP in Klasse 10</a:t>
            </a:r>
          </a:p>
          <a:p>
            <a:pPr marL="285750" indent="-285750">
              <a:buFontTx/>
              <a:buChar char="-"/>
            </a:pPr>
            <a:r>
              <a:rPr lang="de-DE" dirty="0" err="1"/>
              <a:t>Quali</a:t>
            </a:r>
            <a:r>
              <a:rPr lang="de-DE" dirty="0"/>
              <a:t> für das Gymnasium möglich</a:t>
            </a:r>
          </a:p>
        </p:txBody>
      </p:sp>
      <p:sp>
        <p:nvSpPr>
          <p:cNvPr id="21" name="Pfeil nach links und rechts 20"/>
          <p:cNvSpPr/>
          <p:nvPr/>
        </p:nvSpPr>
        <p:spPr>
          <a:xfrm>
            <a:off x="5703216" y="3060950"/>
            <a:ext cx="768285" cy="415622"/>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links und rechts 21"/>
          <p:cNvSpPr/>
          <p:nvPr/>
        </p:nvSpPr>
        <p:spPr>
          <a:xfrm>
            <a:off x="8797170" y="3076909"/>
            <a:ext cx="768285" cy="415622"/>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Abgerundetes Rechteck 3">
            <a:extLst>
              <a:ext uri="{FF2B5EF4-FFF2-40B4-BE49-F238E27FC236}">
                <a16:creationId xmlns:a16="http://schemas.microsoft.com/office/drawing/2014/main" xmlns="" id="{ED28834D-2C07-6E6F-E752-AADFDFCC55A2}"/>
              </a:ext>
            </a:extLst>
          </p:cNvPr>
          <p:cNvSpPr/>
          <p:nvPr/>
        </p:nvSpPr>
        <p:spPr>
          <a:xfrm>
            <a:off x="3148554" y="1225484"/>
            <a:ext cx="8958606" cy="498678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Gerader Verbinder 6">
            <a:extLst>
              <a:ext uri="{FF2B5EF4-FFF2-40B4-BE49-F238E27FC236}">
                <a16:creationId xmlns:a16="http://schemas.microsoft.com/office/drawing/2014/main" xmlns="" id="{DB86EF43-6728-CAFD-B59A-A527CAFBA0B6}"/>
              </a:ext>
            </a:extLst>
          </p:cNvPr>
          <p:cNvCxnSpPr/>
          <p:nvPr/>
        </p:nvCxnSpPr>
        <p:spPr>
          <a:xfrm flipV="1">
            <a:off x="3377546" y="5068577"/>
            <a:ext cx="2309567" cy="94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6185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72988" y="1122363"/>
            <a:ext cx="9395012" cy="2387600"/>
          </a:xfrm>
          <a:solidFill>
            <a:schemeClr val="accent1">
              <a:lumMod val="60000"/>
              <a:lumOff val="40000"/>
            </a:schemeClr>
          </a:solidFill>
        </p:spPr>
        <p:txBody>
          <a:bodyPr/>
          <a:lstStyle/>
          <a:p>
            <a:r>
              <a:rPr lang="de-DE" b="1" dirty="0"/>
              <a:t>Der Schulverband Aachen Ost stellt sich vor: </a:t>
            </a:r>
          </a:p>
        </p:txBody>
      </p:sp>
      <p:sp>
        <p:nvSpPr>
          <p:cNvPr id="3" name="Untertitel 2"/>
          <p:cNvSpPr>
            <a:spLocks noGrp="1"/>
          </p:cNvSpPr>
          <p:nvPr>
            <p:ph type="subTitle" idx="1"/>
          </p:nvPr>
        </p:nvSpPr>
        <p:spPr/>
        <p:txBody>
          <a:bodyPr/>
          <a:lstStyle/>
          <a:p>
            <a:r>
              <a:rPr lang="de-DE" dirty="0"/>
              <a:t>Hauptschule </a:t>
            </a:r>
            <a:r>
              <a:rPr lang="de-DE" dirty="0" err="1"/>
              <a:t>Aretzstraße</a:t>
            </a:r>
            <a:endParaRPr lang="de-DE" dirty="0"/>
          </a:p>
          <a:p>
            <a:r>
              <a:rPr lang="de-DE" dirty="0"/>
              <a:t>Hugo-Junkers-Realschule</a:t>
            </a:r>
          </a:p>
          <a:p>
            <a:r>
              <a:rPr lang="de-DE" dirty="0"/>
              <a:t>Geschwister-Scholl-Gymnasium</a:t>
            </a:r>
          </a:p>
        </p:txBody>
      </p:sp>
    </p:spTree>
    <p:extLst>
      <p:ext uri="{BB962C8B-B14F-4D97-AF65-F5344CB8AC3E}">
        <p14:creationId xmlns:p14="http://schemas.microsoft.com/office/powerpoint/2010/main" val="1852939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99D4011-23C5-A2C7-19E2-1849CA9CF453}"/>
              </a:ext>
            </a:extLst>
          </p:cNvPr>
          <p:cNvSpPr>
            <a:spLocks noGrp="1"/>
          </p:cNvSpPr>
          <p:nvPr>
            <p:ph type="title"/>
          </p:nvPr>
        </p:nvSpPr>
        <p:spPr>
          <a:solidFill>
            <a:schemeClr val="accent1">
              <a:lumMod val="40000"/>
              <a:lumOff val="60000"/>
            </a:schemeClr>
          </a:solidFill>
        </p:spPr>
        <p:txBody>
          <a:bodyPr/>
          <a:lstStyle/>
          <a:p>
            <a:r>
              <a:rPr lang="de-DE" b="1" dirty="0"/>
              <a:t>Vorteile des Schulverbandes Aachen Ost</a:t>
            </a:r>
          </a:p>
        </p:txBody>
      </p:sp>
      <p:sp>
        <p:nvSpPr>
          <p:cNvPr id="4" name="Inhaltsplatzhalter 2">
            <a:extLst>
              <a:ext uri="{FF2B5EF4-FFF2-40B4-BE49-F238E27FC236}">
                <a16:creationId xmlns:a16="http://schemas.microsoft.com/office/drawing/2014/main" xmlns="" id="{100BE5E9-88D8-6086-84A0-E53BD456E37C}"/>
              </a:ext>
            </a:extLst>
          </p:cNvPr>
          <p:cNvSpPr>
            <a:spLocks noGrp="1"/>
          </p:cNvSpPr>
          <p:nvPr>
            <p:ph idx="1"/>
          </p:nvPr>
        </p:nvSpPr>
        <p:spPr>
          <a:xfrm>
            <a:off x="1019838" y="1690688"/>
            <a:ext cx="9261586" cy="4553995"/>
          </a:xfrm>
        </p:spPr>
        <p:txBody>
          <a:bodyPr>
            <a:normAutofit/>
          </a:bodyPr>
          <a:lstStyle/>
          <a:p>
            <a:pPr>
              <a:lnSpc>
                <a:spcPct val="150000"/>
              </a:lnSpc>
            </a:pPr>
            <a:r>
              <a:rPr lang="de-DE" sz="3000" dirty="0"/>
              <a:t>Große Durchlässigkeit nach oben und unten</a:t>
            </a:r>
          </a:p>
          <a:p>
            <a:pPr>
              <a:lnSpc>
                <a:spcPct val="150000"/>
              </a:lnSpc>
            </a:pPr>
            <a:r>
              <a:rPr lang="de-DE" sz="3000" dirty="0"/>
              <a:t>Enge Kooperation bei Kursfahrten (Englandfahrt)</a:t>
            </a:r>
          </a:p>
          <a:p>
            <a:pPr>
              <a:lnSpc>
                <a:spcPct val="150000"/>
              </a:lnSpc>
            </a:pPr>
            <a:r>
              <a:rPr lang="de-DE" sz="3000" dirty="0"/>
              <a:t>Schulübergreifende Kunstprojekte in Jahrgangstufe 7</a:t>
            </a:r>
          </a:p>
          <a:p>
            <a:pPr>
              <a:lnSpc>
                <a:spcPct val="150000"/>
              </a:lnSpc>
            </a:pPr>
            <a:r>
              <a:rPr lang="de-DE" sz="3000" dirty="0"/>
              <a:t>Gemeinsame kostenlose Hausaufgabenbetreuung</a:t>
            </a:r>
          </a:p>
        </p:txBody>
      </p:sp>
    </p:spTree>
    <p:extLst>
      <p:ext uri="{BB962C8B-B14F-4D97-AF65-F5344CB8AC3E}">
        <p14:creationId xmlns:p14="http://schemas.microsoft.com/office/powerpoint/2010/main" val="3955534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2214</Words>
  <Application>Microsoft Office PowerPoint</Application>
  <PresentationFormat>Breitbild</PresentationFormat>
  <Paragraphs>449</Paragraphs>
  <Slides>47</Slides>
  <Notes>7</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47</vt:i4>
      </vt:variant>
    </vt:vector>
  </HeadingPairs>
  <TitlesOfParts>
    <vt:vector size="55" baseType="lpstr">
      <vt:lpstr>ＭＳ Ｐゴシック</vt:lpstr>
      <vt:lpstr>Arial</vt:lpstr>
      <vt:lpstr>Calibri</vt:lpstr>
      <vt:lpstr>Calibri Light</vt:lpstr>
      <vt:lpstr>Comic Sans MS</vt:lpstr>
      <vt:lpstr>Wingdings</vt:lpstr>
      <vt:lpstr>Wingdings 3</vt:lpstr>
      <vt:lpstr>Office Theme</vt:lpstr>
      <vt:lpstr>Herzlich willkommen zum Informationsabend zu den weiterführenden Schulen an der</vt:lpstr>
      <vt:lpstr>Gliederung </vt:lpstr>
      <vt:lpstr>Einstieg</vt:lpstr>
      <vt:lpstr>Termine und Daten</vt:lpstr>
      <vt:lpstr>Vorstellung der Haupt- und Realschulen durch Frau Hörsken  Vorstellung der Gymnasien durch Frau Frieler  Vorstellung der Gesamtschulen durch Frau Slupina-Oellers </vt:lpstr>
      <vt:lpstr>Die Schulen im Vergleich</vt:lpstr>
      <vt:lpstr>PowerPoint-Präsentation</vt:lpstr>
      <vt:lpstr>Der Schulverband Aachen Ost stellt sich vor: </vt:lpstr>
      <vt:lpstr>Vorteile des Schulverbandes Aachen Ost</vt:lpstr>
      <vt:lpstr>PowerPoint-Präsentation</vt:lpstr>
      <vt:lpstr>PowerPoint-Präsentation</vt:lpstr>
      <vt:lpstr>Fakten und Daten zur HJRS</vt:lpstr>
      <vt:lpstr>PowerPoint-Präsentation</vt:lpstr>
      <vt:lpstr>Fremdsprachen an der HJRS</vt:lpstr>
      <vt:lpstr>IFö-Klassen</vt:lpstr>
      <vt:lpstr>Wahlpflichtfächer ab Klasse 7</vt:lpstr>
      <vt:lpstr>PowerPoint-Präsentation</vt:lpstr>
      <vt:lpstr>PowerPoint-Präsentation</vt:lpstr>
      <vt:lpstr>PowerPoint-Präsentation</vt:lpstr>
      <vt:lpstr>Das Gymnasium </vt:lpstr>
      <vt:lpstr>Gliederung </vt:lpstr>
      <vt:lpstr>1. Stundenpläne   Erprobungsstufe (Klasse 5)</vt:lpstr>
      <vt:lpstr>1. Stundenpläne   Oberstufe (Musterplan)  </vt:lpstr>
      <vt:lpstr>Tipp </vt:lpstr>
      <vt:lpstr>2. Profile der Gymnasien </vt:lpstr>
      <vt:lpstr>Sprachen</vt:lpstr>
      <vt:lpstr>Tipps</vt:lpstr>
      <vt:lpstr>3. Offener Ganztag</vt:lpstr>
      <vt:lpstr>4. System</vt:lpstr>
      <vt:lpstr>4. System</vt:lpstr>
      <vt:lpstr>Die Gesamtschule </vt:lpstr>
      <vt:lpstr>Schulabschlüsse </vt:lpstr>
      <vt:lpstr>Die Gesamtschule - das System</vt:lpstr>
      <vt:lpstr>PowerPoint-Präsentation</vt:lpstr>
      <vt:lpstr>Die Gesamtschule - das System</vt:lpstr>
      <vt:lpstr>Die Gesamtschule - das System</vt:lpstr>
      <vt:lpstr>Die Gesamtschule - das System</vt:lpstr>
      <vt:lpstr>Die Gesamtschule</vt:lpstr>
      <vt:lpstr>Beratung und Empfehlung   Das Beratungsgespräch</vt:lpstr>
      <vt:lpstr>Halbjahreszeugnis und begründete Empfehlung</vt:lpstr>
      <vt:lpstr>Übergang GS zur weiterführenden Schule</vt:lpstr>
      <vt:lpstr>Faktoren, die bei der Entscheidung der weiterführenden Schule eine Rolle spielen</vt:lpstr>
      <vt:lpstr>Fragen zum Übergang </vt:lpstr>
      <vt:lpstr>Bitte bedenken Sie… </vt:lpstr>
      <vt:lpstr>Die ersten Tage an der weiterführenden Schule </vt:lpstr>
      <vt:lpstr>Haben Sie noch Fragen? </vt:lpstr>
      <vt:lpstr>Vertiefende Informationen zu den weiterführenden Schulen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Schulverband Ost stellt sich vor:</dc:title>
  <dc:creator>Katrin</dc:creator>
  <cp:lastModifiedBy>Britta Slupina-Oellers</cp:lastModifiedBy>
  <cp:revision>69</cp:revision>
  <dcterms:created xsi:type="dcterms:W3CDTF">2022-02-10T09:26:40Z</dcterms:created>
  <dcterms:modified xsi:type="dcterms:W3CDTF">2022-11-09T16:50:25Z</dcterms:modified>
</cp:coreProperties>
</file>